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6"/>
  </p:notesMasterIdLst>
  <p:handoutMasterIdLst>
    <p:handoutMasterId r:id="rId57"/>
  </p:handoutMasterIdLst>
  <p:sldIdLst>
    <p:sldId id="272" r:id="rId5"/>
    <p:sldId id="258" r:id="rId6"/>
    <p:sldId id="365" r:id="rId7"/>
    <p:sldId id="366" r:id="rId8"/>
    <p:sldId id="367" r:id="rId9"/>
    <p:sldId id="368" r:id="rId10"/>
    <p:sldId id="369" r:id="rId11"/>
    <p:sldId id="370" r:id="rId12"/>
    <p:sldId id="385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6" r:id="rId22"/>
    <p:sldId id="380" r:id="rId23"/>
    <p:sldId id="381" r:id="rId24"/>
    <p:sldId id="382" r:id="rId25"/>
    <p:sldId id="383" r:id="rId26"/>
    <p:sldId id="384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7" r:id="rId37"/>
    <p:sldId id="398" r:id="rId38"/>
    <p:sldId id="396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0" r:id="rId50"/>
    <p:sldId id="409" r:id="rId51"/>
    <p:sldId id="411" r:id="rId52"/>
    <p:sldId id="412" r:id="rId53"/>
    <p:sldId id="413" r:id="rId54"/>
    <p:sldId id="334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66"/>
    <a:srgbClr val="4A206A"/>
    <a:srgbClr val="6A2D97"/>
    <a:srgbClr val="8A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27" autoAdjust="0"/>
    <p:restoredTop sz="94492" autoAdjust="0"/>
  </p:normalViewPr>
  <p:slideViewPr>
    <p:cSldViewPr>
      <p:cViewPr varScale="1">
        <p:scale>
          <a:sx n="80" d="100"/>
          <a:sy n="80" d="100"/>
        </p:scale>
        <p:origin x="163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3E1BF-4392-4206-8DB2-D2080BD3DEB7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6F0B4E2-3C4C-42AC-9D8F-BBAFC72462D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dirty="0" smtClean="0">
              <a:latin typeface="+mj-lt"/>
              <a:cs typeface="Arial" panose="020B0604020202020204" pitchFamily="34" charset="0"/>
            </a:rPr>
            <a:t>Introduction</a:t>
          </a:r>
          <a:endParaRPr lang="en-IN" b="1" dirty="0">
            <a:latin typeface="+mj-lt"/>
            <a:cs typeface="Arial" panose="020B0604020202020204" pitchFamily="34" charset="0"/>
          </a:endParaRPr>
        </a:p>
      </dgm:t>
    </dgm:pt>
    <dgm:pt modelId="{1EACE95E-FFD1-44C4-9D97-77DF9B47647E}" type="parTrans" cxnId="{9B83973E-BEAF-4F96-9A9F-FA8BA9F8FDE8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BC7F35-10AF-4961-B2D4-6F2B796D7D85}" type="sibTrans" cxnId="{9B83973E-BEAF-4F96-9A9F-FA8BA9F8FDE8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6EF211-6C75-454D-9B26-EF92DDD50FA7}">
      <dgm:prSet phldrT="[Text]" custT="1"/>
      <dgm:spPr/>
      <dgm:t>
        <a:bodyPr/>
        <a:lstStyle/>
        <a:p>
          <a:r>
            <a:rPr lang="en-US" sz="2400" b="1" dirty="0" smtClean="0"/>
            <a:t>Frequent </a:t>
          </a:r>
          <a:r>
            <a:rPr lang="en-US" sz="2400" b="1" dirty="0" err="1" smtClean="0"/>
            <a:t>Itemset</a:t>
          </a:r>
          <a:r>
            <a:rPr lang="en-US" sz="2400" b="1" dirty="0" smtClean="0"/>
            <a:t> Mining</a:t>
          </a:r>
          <a:endParaRPr lang="en-IN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3B6C1-3574-453A-8577-0E1416870B1C}" type="parTrans" cxnId="{3BBBF938-FD17-4565-B6FD-4F1F6D76CAE5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796EA4-CE19-451A-B5A3-5161F060E0B4}" type="sibTrans" cxnId="{3BBBF938-FD17-4565-B6FD-4F1F6D76CAE5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365183-CE32-4168-9B2F-ECDC720E64E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dirty="0" smtClean="0"/>
            <a:t>A-Priori Algorithm</a:t>
          </a:r>
          <a:endParaRPr lang="en-IN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002CAA-F332-41AE-BE5A-A69DA0A9C3D0}" type="parTrans" cxnId="{BD43FC39-34FB-444A-A71D-0F475F73C034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27CE7-52A4-4645-A14E-270C4EF01862}" type="sibTrans" cxnId="{BD43FC39-34FB-444A-A71D-0F475F73C034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58038D-CA55-4818-933D-48FDC20F59AF}">
      <dgm:prSet phldrT="[Text]" custT="1"/>
      <dgm:spPr/>
      <dgm:t>
        <a:bodyPr/>
        <a:lstStyle/>
        <a:p>
          <a:r>
            <a:rPr lang="en-US" sz="2400" b="1" dirty="0" smtClean="0">
              <a:latin typeface="+mj-lt"/>
              <a:cs typeface="Arial" panose="020B0604020202020204" pitchFamily="34" charset="0"/>
            </a:rPr>
            <a:t>Algorithm explained</a:t>
          </a:r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1377EFF9-41FA-4EFC-865F-66C829533A62}" type="parTrans" cxnId="{A8E012C2-A84E-4AA0-B561-3F407D93B4E9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3878D6-18A8-43BE-AEF0-298251B308C7}" type="sibTrans" cxnId="{A8E012C2-A84E-4AA0-B561-3F407D93B4E9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05E93B-CE00-4C11-AA85-A316D0E0C43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b="1" dirty="0" smtClean="0"/>
            <a:t>Counting Frequent Items in a Stream</a:t>
          </a:r>
          <a:endParaRPr lang="en-IN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4242FA-1D07-4CD0-9227-848A0588F159}" type="parTrans" cxnId="{43BF3CEA-1B5C-453B-A9A4-9336E570E7C7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7E99CE-25B3-4716-9801-53740DCFE628}" type="sibTrans" cxnId="{43BF3CEA-1B5C-453B-A9A4-9336E570E7C7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364796-0495-4ADB-8D4E-6E84FBF21E14}">
      <dgm:prSet phldrT="[Text]" custT="1"/>
      <dgm:spPr/>
      <dgm:t>
        <a:bodyPr/>
        <a:lstStyle/>
        <a:p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99DC3A8B-6CAC-4179-BA21-0F8DD1DB7933}" type="parTrans" cxnId="{CF136BD9-5A22-4191-89CA-584589C3722B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C9C17-872F-49B8-9FBF-B33AA712529C}" type="sibTrans" cxnId="{CF136BD9-5A22-4191-89CA-584589C3722B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DD082C-26D4-46D7-8228-73F0396D2806}">
      <dgm:prSet phldrT="[Text]" custT="1"/>
      <dgm:spPr/>
      <dgm:t>
        <a:bodyPr/>
        <a:lstStyle/>
        <a:p>
          <a:r>
            <a:rPr lang="en-US" sz="2400" b="1" dirty="0" smtClean="0">
              <a:latin typeface="+mj-lt"/>
              <a:cs typeface="Arial" panose="020B0604020202020204" pitchFamily="34" charset="0"/>
            </a:rPr>
            <a:t>Examples</a:t>
          </a:r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5A876BA5-C028-4FE7-B5C9-DF0521AB8362}" type="parTrans" cxnId="{CCF14341-17D0-430F-B819-B79A92C5AB70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482EFE-52B0-4C80-A8C9-12E19035A5FC}" type="sibTrans" cxnId="{CCF14341-17D0-430F-B819-B79A92C5AB70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E5CA6D-3D3D-42C9-95D6-654F4A4AEA3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b="1" dirty="0" smtClean="0"/>
            <a:t>Park-Chen-Yu Algorithm</a:t>
          </a:r>
          <a:endParaRPr lang="en-IN" b="1" dirty="0">
            <a:latin typeface="+mj-lt"/>
            <a:cs typeface="Arial" panose="020B0604020202020204" pitchFamily="34" charset="0"/>
          </a:endParaRPr>
        </a:p>
      </dgm:t>
    </dgm:pt>
    <dgm:pt modelId="{5B993C77-D664-4803-A745-1A39809E3F0B}" type="parTrans" cxnId="{3313D3C2-34A9-42CE-837D-3AD195E95805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02E080-7F06-4A31-8C27-2AE394252BC1}" type="sibTrans" cxnId="{3313D3C2-34A9-42CE-837D-3AD195E95805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5CE42E-1C59-4439-9304-5FC58261AC6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b="1" dirty="0" smtClean="0"/>
            <a:t>Market-Basket Model</a:t>
          </a:r>
          <a:endParaRPr lang="en-IN" b="1" dirty="0">
            <a:latin typeface="+mj-lt"/>
            <a:cs typeface="Arial" panose="020B0604020202020204" pitchFamily="34" charset="0"/>
          </a:endParaRPr>
        </a:p>
      </dgm:t>
    </dgm:pt>
    <dgm:pt modelId="{32CBA3E8-13FC-4954-B12C-815CE213FEE4}" type="parTrans" cxnId="{FFF83FD4-ED15-47D6-B634-53B3D04BF252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21BAF2-DEEB-4F02-9C5E-AA979AFBE08B}" type="sibTrans" cxnId="{FFF83FD4-ED15-47D6-B634-53B3D04BF252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4D5E57-F90D-47A9-94FC-E87BF9566108}">
      <dgm:prSet phldrT="[Text]" custT="1"/>
      <dgm:spPr/>
      <dgm:t>
        <a:bodyPr/>
        <a:lstStyle/>
        <a:p>
          <a:r>
            <a:rPr lang="en-US" sz="2400" b="1" dirty="0" smtClean="0">
              <a:latin typeface="+mj-lt"/>
              <a:cs typeface="Arial" panose="020B0604020202020204" pitchFamily="34" charset="0"/>
            </a:rPr>
            <a:t>What is Market-Basket Problem with Examples</a:t>
          </a:r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C402F0B0-0519-458A-AAB2-67D2CF32B126}" type="parTrans" cxnId="{86C52A1C-C449-4F65-B8B7-E62702353ACF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1C3C4A-8494-42EE-B052-B0464F97AE34}" type="sibTrans" cxnId="{86C52A1C-C449-4F65-B8B7-E62702353ACF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4BC3AA-5790-4353-B02A-2EDFA0E30BFF}">
      <dgm:prSet phldrT="[Text]" custT="1"/>
      <dgm:spPr/>
      <dgm:t>
        <a:bodyPr/>
        <a:lstStyle/>
        <a:p>
          <a:r>
            <a:rPr lang="en-US" sz="2400" b="1" dirty="0" smtClean="0">
              <a:latin typeface="+mj-lt"/>
              <a:cs typeface="Arial" panose="020B0604020202020204" pitchFamily="34" charset="0"/>
            </a:rPr>
            <a:t>Examples  </a:t>
          </a:r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C8E3AC03-BB28-4ADC-821F-D1B7CCF689CF}" type="parTrans" cxnId="{3C3835DB-483D-4774-A474-6ABF054084CF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724D95-57C9-49E1-B2AD-955C789FC608}" type="sibTrans" cxnId="{3C3835DB-483D-4774-A474-6ABF054084CF}">
      <dgm:prSet/>
      <dgm:spPr/>
      <dgm:t>
        <a:bodyPr/>
        <a:lstStyle/>
        <a:p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E7C319-5E6D-4C61-B4EF-31CC4A673B8C}">
      <dgm:prSet phldrT="[Text]" custT="1"/>
      <dgm:spPr/>
      <dgm:t>
        <a:bodyPr/>
        <a:lstStyle/>
        <a:p>
          <a:r>
            <a:rPr lang="en-US" sz="2400" b="1" dirty="0" smtClean="0">
              <a:latin typeface="+mj-lt"/>
              <a:cs typeface="Arial" panose="020B0604020202020204" pitchFamily="34" charset="0"/>
            </a:rPr>
            <a:t>FP Growth in PySpark </a:t>
          </a:r>
          <a:endParaRPr lang="en-IN" sz="2400" b="1" dirty="0">
            <a:latin typeface="+mj-lt"/>
            <a:cs typeface="Arial" panose="020B0604020202020204" pitchFamily="34" charset="0"/>
          </a:endParaRPr>
        </a:p>
      </dgm:t>
    </dgm:pt>
    <dgm:pt modelId="{FF44E7E8-A5A0-4A49-88F4-CB1B51B4DA7F}" type="parTrans" cxnId="{5CBF6E53-A9A2-4BB8-BA5E-AD4EDD1DDF90}">
      <dgm:prSet/>
      <dgm:spPr/>
      <dgm:t>
        <a:bodyPr/>
        <a:lstStyle/>
        <a:p>
          <a:endParaRPr lang="en-IN"/>
        </a:p>
      </dgm:t>
    </dgm:pt>
    <dgm:pt modelId="{19486DD2-AD0E-4565-9FBB-687CD498B18C}" type="sibTrans" cxnId="{5CBF6E53-A9A2-4BB8-BA5E-AD4EDD1DDF90}">
      <dgm:prSet/>
      <dgm:spPr/>
      <dgm:t>
        <a:bodyPr/>
        <a:lstStyle/>
        <a:p>
          <a:endParaRPr lang="en-IN"/>
        </a:p>
      </dgm:t>
    </dgm:pt>
    <dgm:pt modelId="{76AABBA8-7AED-49A2-9EA1-B82D59580F49}" type="pres">
      <dgm:prSet presAssocID="{6D33E1BF-4392-4206-8DB2-D2080BD3DE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6602A8-123E-4978-A68F-39F96AFA6FA6}" type="pres">
      <dgm:prSet presAssocID="{06F0B4E2-3C4C-42AC-9D8F-BBAFC72462DD}" presName="linNode" presStyleCnt="0"/>
      <dgm:spPr/>
      <dgm:t>
        <a:bodyPr/>
        <a:lstStyle/>
        <a:p>
          <a:endParaRPr lang="en-IN"/>
        </a:p>
      </dgm:t>
    </dgm:pt>
    <dgm:pt modelId="{6615A05E-3C83-44BD-AF92-F7FA42A80B08}" type="pres">
      <dgm:prSet presAssocID="{06F0B4E2-3C4C-42AC-9D8F-BBAFC72462DD}" presName="parentText" presStyleLbl="node1" presStyleIdx="0" presStyleCnt="5" custLinFactNeighborX="-57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F9B535D-896A-4AB0-A2B4-DAE5BFE51901}" type="pres">
      <dgm:prSet presAssocID="{06F0B4E2-3C4C-42AC-9D8F-BBAFC72462DD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964C70B-0AE6-41F0-9859-27E5870AE422}" type="pres">
      <dgm:prSet presAssocID="{9FBC7F35-10AF-4961-B2D4-6F2B796D7D85}" presName="sp" presStyleCnt="0"/>
      <dgm:spPr/>
      <dgm:t>
        <a:bodyPr/>
        <a:lstStyle/>
        <a:p>
          <a:endParaRPr lang="en-IN"/>
        </a:p>
      </dgm:t>
    </dgm:pt>
    <dgm:pt modelId="{9F86AC3C-427A-45B6-970A-AD3DF9AF9E03}" type="pres">
      <dgm:prSet presAssocID="{D85CE42E-1C59-4439-9304-5FC58261AC64}" presName="linNode" presStyleCnt="0"/>
      <dgm:spPr/>
      <dgm:t>
        <a:bodyPr/>
        <a:lstStyle/>
        <a:p>
          <a:endParaRPr lang="en-IN"/>
        </a:p>
      </dgm:t>
    </dgm:pt>
    <dgm:pt modelId="{919F3EB5-11E5-4C15-BDDE-7DDF32465E5D}" type="pres">
      <dgm:prSet presAssocID="{D85CE42E-1C59-4439-9304-5FC58261AC64}" presName="parentText" presStyleLbl="node1" presStyleIdx="1" presStyleCnt="5" custLinFactNeighborX="-57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269ECD-6F82-430B-BA12-73A815751F2E}" type="pres">
      <dgm:prSet presAssocID="{D85CE42E-1C59-4439-9304-5FC58261AC64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C22D19-9266-4D7E-8519-CD24A09077C3}" type="pres">
      <dgm:prSet presAssocID="{CE21BAF2-DEEB-4F02-9C5E-AA979AFBE08B}" presName="sp" presStyleCnt="0"/>
      <dgm:spPr/>
      <dgm:t>
        <a:bodyPr/>
        <a:lstStyle/>
        <a:p>
          <a:endParaRPr lang="en-IN"/>
        </a:p>
      </dgm:t>
    </dgm:pt>
    <dgm:pt modelId="{FB6291E5-0660-4B76-9CFC-AE0D64A9D8D3}" type="pres">
      <dgm:prSet presAssocID="{60365183-CE32-4168-9B2F-ECDC720E64E4}" presName="linNode" presStyleCnt="0"/>
      <dgm:spPr/>
      <dgm:t>
        <a:bodyPr/>
        <a:lstStyle/>
        <a:p>
          <a:endParaRPr lang="en-IN"/>
        </a:p>
      </dgm:t>
    </dgm:pt>
    <dgm:pt modelId="{8E42E0B6-F9A6-400C-AB2D-7833AEE4EC07}" type="pres">
      <dgm:prSet presAssocID="{60365183-CE32-4168-9B2F-ECDC720E64E4}" presName="parentText" presStyleLbl="node1" presStyleIdx="2" presStyleCnt="5" custLinFactNeighborX="-57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407C442-ABDB-4873-A710-97604EB421E6}" type="pres">
      <dgm:prSet presAssocID="{60365183-CE32-4168-9B2F-ECDC720E64E4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480248E-8F97-4A83-BC37-5332B9605F34}" type="pres">
      <dgm:prSet presAssocID="{A5527CE7-52A4-4645-A14E-270C4EF01862}" presName="sp" presStyleCnt="0"/>
      <dgm:spPr/>
      <dgm:t>
        <a:bodyPr/>
        <a:lstStyle/>
        <a:p>
          <a:endParaRPr lang="en-IN"/>
        </a:p>
      </dgm:t>
    </dgm:pt>
    <dgm:pt modelId="{3F04792C-10EE-4238-9356-9B83B0ECFB4F}" type="pres">
      <dgm:prSet presAssocID="{D105E93B-CE00-4C11-AA85-A316D0E0C43F}" presName="linNode" presStyleCnt="0"/>
      <dgm:spPr/>
      <dgm:t>
        <a:bodyPr/>
        <a:lstStyle/>
        <a:p>
          <a:endParaRPr lang="en-IN"/>
        </a:p>
      </dgm:t>
    </dgm:pt>
    <dgm:pt modelId="{ECD9573A-89DE-438F-A21C-74065D833030}" type="pres">
      <dgm:prSet presAssocID="{D105E93B-CE00-4C11-AA85-A316D0E0C43F}" presName="parentText" presStyleLbl="node1" presStyleIdx="3" presStyleCnt="5" custLinFactNeighborX="-57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8A7722-D9CA-4DC6-9821-CE5ADF1C6910}" type="pres">
      <dgm:prSet presAssocID="{D105E93B-CE00-4C11-AA85-A316D0E0C43F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B99197-B6EA-479C-ADB3-E5D1F1D40D42}" type="pres">
      <dgm:prSet presAssocID="{377E99CE-25B3-4716-9801-53740DCFE628}" presName="sp" presStyleCnt="0"/>
      <dgm:spPr/>
      <dgm:t>
        <a:bodyPr/>
        <a:lstStyle/>
        <a:p>
          <a:endParaRPr lang="en-IN"/>
        </a:p>
      </dgm:t>
    </dgm:pt>
    <dgm:pt modelId="{681A9186-921A-45D7-AB0D-E7B87F1CD9B4}" type="pres">
      <dgm:prSet presAssocID="{12E5CA6D-3D3D-42C9-95D6-654F4A4AEA31}" presName="linNode" presStyleCnt="0"/>
      <dgm:spPr/>
      <dgm:t>
        <a:bodyPr/>
        <a:lstStyle/>
        <a:p>
          <a:endParaRPr lang="en-IN"/>
        </a:p>
      </dgm:t>
    </dgm:pt>
    <dgm:pt modelId="{63D83632-AA81-4829-851C-7458A551B573}" type="pres">
      <dgm:prSet presAssocID="{12E5CA6D-3D3D-42C9-95D6-654F4A4AEA31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344652-D4A5-4A12-9C79-FD33C1425BC8}" type="pres">
      <dgm:prSet presAssocID="{12E5CA6D-3D3D-42C9-95D6-654F4A4AEA31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08943BB-1650-4ADD-8683-CD3B41D81426}" type="presOf" srcId="{5958038D-CA55-4818-933D-48FDC20F59AF}" destId="{C407C442-ABDB-4873-A710-97604EB421E6}" srcOrd="0" destOrd="0" presId="urn:microsoft.com/office/officeart/2005/8/layout/vList5"/>
    <dgm:cxn modelId="{5CBF6E53-A9A2-4BB8-BA5E-AD4EDD1DDF90}" srcId="{60365183-CE32-4168-9B2F-ECDC720E64E4}" destId="{3AE7C319-5E6D-4C61-B4EF-31CC4A673B8C}" srcOrd="1" destOrd="0" parTransId="{FF44E7E8-A5A0-4A49-88F4-CB1B51B4DA7F}" sibTransId="{19486DD2-AD0E-4565-9FBB-687CD498B18C}"/>
    <dgm:cxn modelId="{B13F5BC9-8B32-4680-8FF4-887F34D66086}" type="presOf" srcId="{876EF211-6C75-454D-9B26-EF92DDD50FA7}" destId="{BF9B535D-896A-4AB0-A2B4-DAE5BFE51901}" srcOrd="0" destOrd="0" presId="urn:microsoft.com/office/officeart/2005/8/layout/vList5"/>
    <dgm:cxn modelId="{96E479C8-4D53-464D-9647-94FFD19055BB}" type="presOf" srcId="{6D33E1BF-4392-4206-8DB2-D2080BD3DEB7}" destId="{76AABBA8-7AED-49A2-9EA1-B82D59580F49}" srcOrd="0" destOrd="0" presId="urn:microsoft.com/office/officeart/2005/8/layout/vList5"/>
    <dgm:cxn modelId="{25D20D5E-C57E-44B4-B557-9863C0E729FF}" type="presOf" srcId="{D85CE42E-1C59-4439-9304-5FC58261AC64}" destId="{919F3EB5-11E5-4C15-BDDE-7DDF32465E5D}" srcOrd="0" destOrd="0" presId="urn:microsoft.com/office/officeart/2005/8/layout/vList5"/>
    <dgm:cxn modelId="{CCF14341-17D0-430F-B819-B79A92C5AB70}" srcId="{D105E93B-CE00-4C11-AA85-A316D0E0C43F}" destId="{45DD082C-26D4-46D7-8228-73F0396D2806}" srcOrd="1" destOrd="0" parTransId="{5A876BA5-C028-4FE7-B5C9-DF0521AB8362}" sibTransId="{5F482EFE-52B0-4C80-A8C9-12E19035A5FC}"/>
    <dgm:cxn modelId="{A8E012C2-A84E-4AA0-B561-3F407D93B4E9}" srcId="{60365183-CE32-4168-9B2F-ECDC720E64E4}" destId="{5958038D-CA55-4818-933D-48FDC20F59AF}" srcOrd="0" destOrd="0" parTransId="{1377EFF9-41FA-4EFC-865F-66C829533A62}" sibTransId="{703878D6-18A8-43BE-AEF0-298251B308C7}"/>
    <dgm:cxn modelId="{F66629A0-E7EC-4054-846B-C08EC2813C44}" type="presOf" srcId="{364D5E57-F90D-47A9-94FC-E87BF9566108}" destId="{91269ECD-6F82-430B-BA12-73A815751F2E}" srcOrd="0" destOrd="0" presId="urn:microsoft.com/office/officeart/2005/8/layout/vList5"/>
    <dgm:cxn modelId="{43BF3CEA-1B5C-453B-A9A4-9336E570E7C7}" srcId="{6D33E1BF-4392-4206-8DB2-D2080BD3DEB7}" destId="{D105E93B-CE00-4C11-AA85-A316D0E0C43F}" srcOrd="3" destOrd="0" parTransId="{3D4242FA-1D07-4CD0-9227-848A0588F159}" sibTransId="{377E99CE-25B3-4716-9801-53740DCFE628}"/>
    <dgm:cxn modelId="{8EE7B9BC-0C1D-4B0F-8E3C-6DE520299189}" type="presOf" srcId="{06F0B4E2-3C4C-42AC-9D8F-BBAFC72462DD}" destId="{6615A05E-3C83-44BD-AF92-F7FA42A80B08}" srcOrd="0" destOrd="0" presId="urn:microsoft.com/office/officeart/2005/8/layout/vList5"/>
    <dgm:cxn modelId="{9B83973E-BEAF-4F96-9A9F-FA8BA9F8FDE8}" srcId="{6D33E1BF-4392-4206-8DB2-D2080BD3DEB7}" destId="{06F0B4E2-3C4C-42AC-9D8F-BBAFC72462DD}" srcOrd="0" destOrd="0" parTransId="{1EACE95E-FFD1-44C4-9D97-77DF9B47647E}" sibTransId="{9FBC7F35-10AF-4961-B2D4-6F2B796D7D85}"/>
    <dgm:cxn modelId="{88E38EC8-B4C6-4DF1-93FA-2BDD7E18A953}" type="presOf" srcId="{7D364796-0495-4ADB-8D4E-6E84FBF21E14}" destId="{428A7722-D9CA-4DC6-9821-CE5ADF1C6910}" srcOrd="0" destOrd="0" presId="urn:microsoft.com/office/officeart/2005/8/layout/vList5"/>
    <dgm:cxn modelId="{3C3835DB-483D-4774-A474-6ABF054084CF}" srcId="{12E5CA6D-3D3D-42C9-95D6-654F4A4AEA31}" destId="{534BC3AA-5790-4353-B02A-2EDFA0E30BFF}" srcOrd="0" destOrd="0" parTransId="{C8E3AC03-BB28-4ADC-821F-D1B7CCF689CF}" sibTransId="{F9724D95-57C9-49E1-B2AD-955C789FC608}"/>
    <dgm:cxn modelId="{86C52A1C-C449-4F65-B8B7-E62702353ACF}" srcId="{D85CE42E-1C59-4439-9304-5FC58261AC64}" destId="{364D5E57-F90D-47A9-94FC-E87BF9566108}" srcOrd="0" destOrd="0" parTransId="{C402F0B0-0519-458A-AAB2-67D2CF32B126}" sibTransId="{DC1C3C4A-8494-42EE-B052-B0464F97AE34}"/>
    <dgm:cxn modelId="{D0C6EF71-F26A-4B9E-A058-FF6670063A44}" type="presOf" srcId="{60365183-CE32-4168-9B2F-ECDC720E64E4}" destId="{8E42E0B6-F9A6-400C-AB2D-7833AEE4EC07}" srcOrd="0" destOrd="0" presId="urn:microsoft.com/office/officeart/2005/8/layout/vList5"/>
    <dgm:cxn modelId="{BD43FC39-34FB-444A-A71D-0F475F73C034}" srcId="{6D33E1BF-4392-4206-8DB2-D2080BD3DEB7}" destId="{60365183-CE32-4168-9B2F-ECDC720E64E4}" srcOrd="2" destOrd="0" parTransId="{CA002CAA-F332-41AE-BE5A-A69DA0A9C3D0}" sibTransId="{A5527CE7-52A4-4645-A14E-270C4EF01862}"/>
    <dgm:cxn modelId="{4A793357-E405-4E3C-9411-0FFC7EC818C4}" type="presOf" srcId="{12E5CA6D-3D3D-42C9-95D6-654F4A4AEA31}" destId="{63D83632-AA81-4829-851C-7458A551B573}" srcOrd="0" destOrd="0" presId="urn:microsoft.com/office/officeart/2005/8/layout/vList5"/>
    <dgm:cxn modelId="{3BBBF938-FD17-4565-B6FD-4F1F6D76CAE5}" srcId="{06F0B4E2-3C4C-42AC-9D8F-BBAFC72462DD}" destId="{876EF211-6C75-454D-9B26-EF92DDD50FA7}" srcOrd="0" destOrd="0" parTransId="{A993B6C1-3574-453A-8577-0E1416870B1C}" sibTransId="{42796EA4-CE19-451A-B5A3-5161F060E0B4}"/>
    <dgm:cxn modelId="{CF136BD9-5A22-4191-89CA-584589C3722B}" srcId="{D105E93B-CE00-4C11-AA85-A316D0E0C43F}" destId="{7D364796-0495-4ADB-8D4E-6E84FBF21E14}" srcOrd="0" destOrd="0" parTransId="{99DC3A8B-6CAC-4179-BA21-0F8DD1DB7933}" sibTransId="{D09C9C17-872F-49B8-9FBF-B33AA712529C}"/>
    <dgm:cxn modelId="{D2B192F1-ECCA-4960-A7AB-9FB0B74F794C}" type="presOf" srcId="{D105E93B-CE00-4C11-AA85-A316D0E0C43F}" destId="{ECD9573A-89DE-438F-A21C-74065D833030}" srcOrd="0" destOrd="0" presId="urn:microsoft.com/office/officeart/2005/8/layout/vList5"/>
    <dgm:cxn modelId="{3B697F5D-A90C-4C59-8923-5B35FE95D919}" type="presOf" srcId="{534BC3AA-5790-4353-B02A-2EDFA0E30BFF}" destId="{A7344652-D4A5-4A12-9C79-FD33C1425BC8}" srcOrd="0" destOrd="0" presId="urn:microsoft.com/office/officeart/2005/8/layout/vList5"/>
    <dgm:cxn modelId="{7A3FFBFE-1F03-420A-BEE0-359976B611E7}" type="presOf" srcId="{3AE7C319-5E6D-4C61-B4EF-31CC4A673B8C}" destId="{C407C442-ABDB-4873-A710-97604EB421E6}" srcOrd="0" destOrd="1" presId="urn:microsoft.com/office/officeart/2005/8/layout/vList5"/>
    <dgm:cxn modelId="{110EDE47-12C3-46E6-903F-20A6347A7650}" type="presOf" srcId="{45DD082C-26D4-46D7-8228-73F0396D2806}" destId="{428A7722-D9CA-4DC6-9821-CE5ADF1C6910}" srcOrd="0" destOrd="1" presId="urn:microsoft.com/office/officeart/2005/8/layout/vList5"/>
    <dgm:cxn modelId="{FFF83FD4-ED15-47D6-B634-53B3D04BF252}" srcId="{6D33E1BF-4392-4206-8DB2-D2080BD3DEB7}" destId="{D85CE42E-1C59-4439-9304-5FC58261AC64}" srcOrd="1" destOrd="0" parTransId="{32CBA3E8-13FC-4954-B12C-815CE213FEE4}" sibTransId="{CE21BAF2-DEEB-4F02-9C5E-AA979AFBE08B}"/>
    <dgm:cxn modelId="{3313D3C2-34A9-42CE-837D-3AD195E95805}" srcId="{6D33E1BF-4392-4206-8DB2-D2080BD3DEB7}" destId="{12E5CA6D-3D3D-42C9-95D6-654F4A4AEA31}" srcOrd="4" destOrd="0" parTransId="{5B993C77-D664-4803-A745-1A39809E3F0B}" sibTransId="{5702E080-7F06-4A31-8C27-2AE394252BC1}"/>
    <dgm:cxn modelId="{29127C87-3342-4392-B942-DA2BE3ED16B4}" type="presParOf" srcId="{76AABBA8-7AED-49A2-9EA1-B82D59580F49}" destId="{1B6602A8-123E-4978-A68F-39F96AFA6FA6}" srcOrd="0" destOrd="0" presId="urn:microsoft.com/office/officeart/2005/8/layout/vList5"/>
    <dgm:cxn modelId="{25C7493A-9F3C-4BDE-A665-40B2C7C4D17C}" type="presParOf" srcId="{1B6602A8-123E-4978-A68F-39F96AFA6FA6}" destId="{6615A05E-3C83-44BD-AF92-F7FA42A80B08}" srcOrd="0" destOrd="0" presId="urn:microsoft.com/office/officeart/2005/8/layout/vList5"/>
    <dgm:cxn modelId="{0D039238-8109-47FA-989F-9AE6C73F1786}" type="presParOf" srcId="{1B6602A8-123E-4978-A68F-39F96AFA6FA6}" destId="{BF9B535D-896A-4AB0-A2B4-DAE5BFE51901}" srcOrd="1" destOrd="0" presId="urn:microsoft.com/office/officeart/2005/8/layout/vList5"/>
    <dgm:cxn modelId="{2E1BCF06-770B-482C-8EAB-8D4F43F7689C}" type="presParOf" srcId="{76AABBA8-7AED-49A2-9EA1-B82D59580F49}" destId="{4964C70B-0AE6-41F0-9859-27E5870AE422}" srcOrd="1" destOrd="0" presId="urn:microsoft.com/office/officeart/2005/8/layout/vList5"/>
    <dgm:cxn modelId="{D0AB8AC8-119F-4E3D-A95B-3B54113DD6F1}" type="presParOf" srcId="{76AABBA8-7AED-49A2-9EA1-B82D59580F49}" destId="{9F86AC3C-427A-45B6-970A-AD3DF9AF9E03}" srcOrd="2" destOrd="0" presId="urn:microsoft.com/office/officeart/2005/8/layout/vList5"/>
    <dgm:cxn modelId="{4837EFA3-43B4-4432-A841-5915690678D5}" type="presParOf" srcId="{9F86AC3C-427A-45B6-970A-AD3DF9AF9E03}" destId="{919F3EB5-11E5-4C15-BDDE-7DDF32465E5D}" srcOrd="0" destOrd="0" presId="urn:microsoft.com/office/officeart/2005/8/layout/vList5"/>
    <dgm:cxn modelId="{AE76E2B5-CEC3-4476-9258-A2FDF36D7263}" type="presParOf" srcId="{9F86AC3C-427A-45B6-970A-AD3DF9AF9E03}" destId="{91269ECD-6F82-430B-BA12-73A815751F2E}" srcOrd="1" destOrd="0" presId="urn:microsoft.com/office/officeart/2005/8/layout/vList5"/>
    <dgm:cxn modelId="{EC25FA89-6D1F-417D-8A82-673EE1D30448}" type="presParOf" srcId="{76AABBA8-7AED-49A2-9EA1-B82D59580F49}" destId="{88C22D19-9266-4D7E-8519-CD24A09077C3}" srcOrd="3" destOrd="0" presId="urn:microsoft.com/office/officeart/2005/8/layout/vList5"/>
    <dgm:cxn modelId="{0CD81C22-53C5-40B4-B030-10AC8D9D4BB3}" type="presParOf" srcId="{76AABBA8-7AED-49A2-9EA1-B82D59580F49}" destId="{FB6291E5-0660-4B76-9CFC-AE0D64A9D8D3}" srcOrd="4" destOrd="0" presId="urn:microsoft.com/office/officeart/2005/8/layout/vList5"/>
    <dgm:cxn modelId="{B2808A4F-76A6-4551-A9B0-FA9265B0E87E}" type="presParOf" srcId="{FB6291E5-0660-4B76-9CFC-AE0D64A9D8D3}" destId="{8E42E0B6-F9A6-400C-AB2D-7833AEE4EC07}" srcOrd="0" destOrd="0" presId="urn:microsoft.com/office/officeart/2005/8/layout/vList5"/>
    <dgm:cxn modelId="{71A6C090-EA1B-4EE2-B6FE-3784D6FF4117}" type="presParOf" srcId="{FB6291E5-0660-4B76-9CFC-AE0D64A9D8D3}" destId="{C407C442-ABDB-4873-A710-97604EB421E6}" srcOrd="1" destOrd="0" presId="urn:microsoft.com/office/officeart/2005/8/layout/vList5"/>
    <dgm:cxn modelId="{771886A5-5FED-4B12-8296-AB626F7A0AEF}" type="presParOf" srcId="{76AABBA8-7AED-49A2-9EA1-B82D59580F49}" destId="{0480248E-8F97-4A83-BC37-5332B9605F34}" srcOrd="5" destOrd="0" presId="urn:microsoft.com/office/officeart/2005/8/layout/vList5"/>
    <dgm:cxn modelId="{4B9F73A8-2F58-4D70-A16A-B8F9DB0969A9}" type="presParOf" srcId="{76AABBA8-7AED-49A2-9EA1-B82D59580F49}" destId="{3F04792C-10EE-4238-9356-9B83B0ECFB4F}" srcOrd="6" destOrd="0" presId="urn:microsoft.com/office/officeart/2005/8/layout/vList5"/>
    <dgm:cxn modelId="{D2814E88-046C-467B-8F42-6355BBEC8535}" type="presParOf" srcId="{3F04792C-10EE-4238-9356-9B83B0ECFB4F}" destId="{ECD9573A-89DE-438F-A21C-74065D833030}" srcOrd="0" destOrd="0" presId="urn:microsoft.com/office/officeart/2005/8/layout/vList5"/>
    <dgm:cxn modelId="{E4F9E4FE-BF4C-4014-921C-A02F969F21B5}" type="presParOf" srcId="{3F04792C-10EE-4238-9356-9B83B0ECFB4F}" destId="{428A7722-D9CA-4DC6-9821-CE5ADF1C6910}" srcOrd="1" destOrd="0" presId="urn:microsoft.com/office/officeart/2005/8/layout/vList5"/>
    <dgm:cxn modelId="{A6CA51CF-3FFC-4BB8-989D-2492EF475EC8}" type="presParOf" srcId="{76AABBA8-7AED-49A2-9EA1-B82D59580F49}" destId="{56B99197-B6EA-479C-ADB3-E5D1F1D40D42}" srcOrd="7" destOrd="0" presId="urn:microsoft.com/office/officeart/2005/8/layout/vList5"/>
    <dgm:cxn modelId="{BD0CEB92-D458-40E2-B24A-7916FEDCDFFE}" type="presParOf" srcId="{76AABBA8-7AED-49A2-9EA1-B82D59580F49}" destId="{681A9186-921A-45D7-AB0D-E7B87F1CD9B4}" srcOrd="8" destOrd="0" presId="urn:microsoft.com/office/officeart/2005/8/layout/vList5"/>
    <dgm:cxn modelId="{AEAF5CD2-3C95-4CB8-8ACA-3FC32AAE9C52}" type="presParOf" srcId="{681A9186-921A-45D7-AB0D-E7B87F1CD9B4}" destId="{63D83632-AA81-4829-851C-7458A551B573}" srcOrd="0" destOrd="0" presId="urn:microsoft.com/office/officeart/2005/8/layout/vList5"/>
    <dgm:cxn modelId="{A341F2C5-FAFC-4455-BC89-4B8968464619}" type="presParOf" srcId="{681A9186-921A-45D7-AB0D-E7B87F1CD9B4}" destId="{A7344652-D4A5-4A12-9C79-FD33C1425B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535D-896A-4AB0-A2B4-DAE5BFE51901}">
      <dsp:nvSpPr>
        <dsp:cNvPr id="0" name=""/>
        <dsp:cNvSpPr/>
      </dsp:nvSpPr>
      <dsp:spPr>
        <a:xfrm rot="5400000">
          <a:off x="6207382" y="-2621291"/>
          <a:ext cx="763770" cy="6201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Frequent </a:t>
          </a:r>
          <a:r>
            <a:rPr lang="en-US" sz="2400" b="1" kern="1200" dirty="0" err="1" smtClean="0"/>
            <a:t>Itemset</a:t>
          </a:r>
          <a:r>
            <a:rPr lang="en-US" sz="2400" b="1" kern="1200" dirty="0" smtClean="0"/>
            <a:t> Mining</a:t>
          </a:r>
          <a:endParaRPr lang="en-IN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488435" y="134940"/>
        <a:ext cx="6164380" cy="689202"/>
      </dsp:txXfrm>
    </dsp:sp>
    <dsp:sp modelId="{6615A05E-3C83-44BD-AF92-F7FA42A80B08}">
      <dsp:nvSpPr>
        <dsp:cNvPr id="0" name=""/>
        <dsp:cNvSpPr/>
      </dsp:nvSpPr>
      <dsp:spPr>
        <a:xfrm>
          <a:off x="0" y="2183"/>
          <a:ext cx="3488436" cy="95471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+mj-lt"/>
              <a:cs typeface="Arial" panose="020B0604020202020204" pitchFamily="34" charset="0"/>
            </a:rPr>
            <a:t>Introduction</a:t>
          </a:r>
          <a:endParaRPr lang="en-IN" sz="2500" b="1" kern="1200" dirty="0">
            <a:latin typeface="+mj-lt"/>
            <a:cs typeface="Arial" panose="020B0604020202020204" pitchFamily="34" charset="0"/>
          </a:endParaRPr>
        </a:p>
      </dsp:txBody>
      <dsp:txXfrm>
        <a:off x="46605" y="48788"/>
        <a:ext cx="3395226" cy="861503"/>
      </dsp:txXfrm>
    </dsp:sp>
    <dsp:sp modelId="{91269ECD-6F82-430B-BA12-73A815751F2E}">
      <dsp:nvSpPr>
        <dsp:cNvPr id="0" name=""/>
        <dsp:cNvSpPr/>
      </dsp:nvSpPr>
      <dsp:spPr>
        <a:xfrm rot="5400000">
          <a:off x="6207382" y="-1618843"/>
          <a:ext cx="763770" cy="6201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+mj-lt"/>
              <a:cs typeface="Arial" panose="020B0604020202020204" pitchFamily="34" charset="0"/>
            </a:rPr>
            <a:t>What is Market-Basket Problem with Examples</a:t>
          </a:r>
          <a:endParaRPr lang="en-IN" sz="2400" b="1" kern="1200" dirty="0">
            <a:latin typeface="+mj-lt"/>
            <a:cs typeface="Arial" panose="020B0604020202020204" pitchFamily="34" charset="0"/>
          </a:endParaRPr>
        </a:p>
      </dsp:txBody>
      <dsp:txXfrm rot="-5400000">
        <a:off x="3488435" y="1137388"/>
        <a:ext cx="6164380" cy="689202"/>
      </dsp:txXfrm>
    </dsp:sp>
    <dsp:sp modelId="{919F3EB5-11E5-4C15-BDDE-7DDF32465E5D}">
      <dsp:nvSpPr>
        <dsp:cNvPr id="0" name=""/>
        <dsp:cNvSpPr/>
      </dsp:nvSpPr>
      <dsp:spPr>
        <a:xfrm>
          <a:off x="0" y="1004632"/>
          <a:ext cx="3488436" cy="95471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Market-Basket Model</a:t>
          </a:r>
          <a:endParaRPr lang="en-IN" sz="2500" b="1" kern="1200" dirty="0">
            <a:latin typeface="+mj-lt"/>
            <a:cs typeface="Arial" panose="020B0604020202020204" pitchFamily="34" charset="0"/>
          </a:endParaRPr>
        </a:p>
      </dsp:txBody>
      <dsp:txXfrm>
        <a:off x="46605" y="1051237"/>
        <a:ext cx="3395226" cy="861503"/>
      </dsp:txXfrm>
    </dsp:sp>
    <dsp:sp modelId="{C407C442-ABDB-4873-A710-97604EB421E6}">
      <dsp:nvSpPr>
        <dsp:cNvPr id="0" name=""/>
        <dsp:cNvSpPr/>
      </dsp:nvSpPr>
      <dsp:spPr>
        <a:xfrm rot="5400000">
          <a:off x="6207382" y="-616394"/>
          <a:ext cx="763770" cy="6201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+mj-lt"/>
              <a:cs typeface="Arial" panose="020B0604020202020204" pitchFamily="34" charset="0"/>
            </a:rPr>
            <a:t>Algorithm explained</a:t>
          </a:r>
          <a:endParaRPr lang="en-IN" sz="2400" b="1" kern="1200" dirty="0">
            <a:latin typeface="+mj-lt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+mj-lt"/>
              <a:cs typeface="Arial" panose="020B0604020202020204" pitchFamily="34" charset="0"/>
            </a:rPr>
            <a:t>FP Growth in PySpark </a:t>
          </a:r>
          <a:endParaRPr lang="en-IN" sz="2400" b="1" kern="1200" dirty="0">
            <a:latin typeface="+mj-lt"/>
            <a:cs typeface="Arial" panose="020B0604020202020204" pitchFamily="34" charset="0"/>
          </a:endParaRPr>
        </a:p>
      </dsp:txBody>
      <dsp:txXfrm rot="-5400000">
        <a:off x="3488435" y="2139837"/>
        <a:ext cx="6164380" cy="689202"/>
      </dsp:txXfrm>
    </dsp:sp>
    <dsp:sp modelId="{8E42E0B6-F9A6-400C-AB2D-7833AEE4EC07}">
      <dsp:nvSpPr>
        <dsp:cNvPr id="0" name=""/>
        <dsp:cNvSpPr/>
      </dsp:nvSpPr>
      <dsp:spPr>
        <a:xfrm>
          <a:off x="0" y="2007080"/>
          <a:ext cx="3488436" cy="95471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A-Priori Algorithm</a:t>
          </a:r>
          <a:endParaRPr lang="en-IN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605" y="2053685"/>
        <a:ext cx="3395226" cy="861503"/>
      </dsp:txXfrm>
    </dsp:sp>
    <dsp:sp modelId="{428A7722-D9CA-4DC6-9821-CE5ADF1C6910}">
      <dsp:nvSpPr>
        <dsp:cNvPr id="0" name=""/>
        <dsp:cNvSpPr/>
      </dsp:nvSpPr>
      <dsp:spPr>
        <a:xfrm rot="5400000">
          <a:off x="6207382" y="386054"/>
          <a:ext cx="763770" cy="6201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400" b="1" kern="1200" dirty="0">
            <a:latin typeface="+mj-lt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+mj-lt"/>
              <a:cs typeface="Arial" panose="020B0604020202020204" pitchFamily="34" charset="0"/>
            </a:rPr>
            <a:t>Examples</a:t>
          </a:r>
          <a:endParaRPr lang="en-IN" sz="2400" b="1" kern="1200" dirty="0">
            <a:latin typeface="+mj-lt"/>
            <a:cs typeface="Arial" panose="020B0604020202020204" pitchFamily="34" charset="0"/>
          </a:endParaRPr>
        </a:p>
      </dsp:txBody>
      <dsp:txXfrm rot="-5400000">
        <a:off x="3488435" y="3142285"/>
        <a:ext cx="6164380" cy="689202"/>
      </dsp:txXfrm>
    </dsp:sp>
    <dsp:sp modelId="{ECD9573A-89DE-438F-A21C-74065D833030}">
      <dsp:nvSpPr>
        <dsp:cNvPr id="0" name=""/>
        <dsp:cNvSpPr/>
      </dsp:nvSpPr>
      <dsp:spPr>
        <a:xfrm>
          <a:off x="0" y="3009529"/>
          <a:ext cx="3488436" cy="95471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Counting Frequent Items in a Stream</a:t>
          </a:r>
          <a:endParaRPr lang="en-IN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605" y="3056134"/>
        <a:ext cx="3395226" cy="861503"/>
      </dsp:txXfrm>
    </dsp:sp>
    <dsp:sp modelId="{A7344652-D4A5-4A12-9C79-FD33C1425BC8}">
      <dsp:nvSpPr>
        <dsp:cNvPr id="0" name=""/>
        <dsp:cNvSpPr/>
      </dsp:nvSpPr>
      <dsp:spPr>
        <a:xfrm rot="5400000">
          <a:off x="6207382" y="1388502"/>
          <a:ext cx="763770" cy="6201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+mj-lt"/>
              <a:cs typeface="Arial" panose="020B0604020202020204" pitchFamily="34" charset="0"/>
            </a:rPr>
            <a:t>Examples  </a:t>
          </a:r>
          <a:endParaRPr lang="en-IN" sz="2400" b="1" kern="1200" dirty="0">
            <a:latin typeface="+mj-lt"/>
            <a:cs typeface="Arial" panose="020B0604020202020204" pitchFamily="34" charset="0"/>
          </a:endParaRPr>
        </a:p>
      </dsp:txBody>
      <dsp:txXfrm rot="-5400000">
        <a:off x="3488435" y="4144733"/>
        <a:ext cx="6164380" cy="689202"/>
      </dsp:txXfrm>
    </dsp:sp>
    <dsp:sp modelId="{63D83632-AA81-4829-851C-7458A551B573}">
      <dsp:nvSpPr>
        <dsp:cNvPr id="0" name=""/>
        <dsp:cNvSpPr/>
      </dsp:nvSpPr>
      <dsp:spPr>
        <a:xfrm>
          <a:off x="0" y="4011978"/>
          <a:ext cx="3488436" cy="95471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Park-Chen-Yu Algorithm</a:t>
          </a:r>
          <a:endParaRPr lang="en-IN" sz="2500" b="1" kern="1200" dirty="0">
            <a:latin typeface="+mj-lt"/>
            <a:cs typeface="Arial" panose="020B0604020202020204" pitchFamily="34" charset="0"/>
          </a:endParaRPr>
        </a:p>
      </dsp:txBody>
      <dsp:txXfrm>
        <a:off x="46605" y="4058583"/>
        <a:ext cx="3395226" cy="86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emf"/><Relationship Id="rId4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2/10/2025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2/10/2025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4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27A63D-D9F1-434A-A156-845DF6609919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481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CEBD-3AAA-4553-AECB-86926EB75B9F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6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781B-3A5E-48F8-A696-0ACE56425A76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381000"/>
            <a:ext cx="11071516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7868" y="1371600"/>
            <a:ext cx="5484971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371600"/>
            <a:ext cx="5484971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4000500"/>
            <a:ext cx="5484971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06294" y="6477000"/>
            <a:ext cx="2539339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B542D59-D730-44C3-B5AF-19FECBB8AD29}" type="datetime4">
              <a:rPr lang="en-US"/>
              <a:pPr>
                <a:defRPr/>
              </a:pPr>
              <a:t>February 10, 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469236" y="6477000"/>
            <a:ext cx="3859795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S. NandaGopalan, BIT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649486" y="6477000"/>
            <a:ext cx="2539339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6E7DEA1-0DB9-47D9-90E8-EAD3C323E6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767743"/>
      </p:ext>
    </p:extLst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975008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543" y="1412777"/>
            <a:ext cx="9690116" cy="49685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3A24-06E0-4971-AE9E-595557F76397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FFFF00"/>
                </a:solidFill>
              </a:defRPr>
            </a:lvl1pPr>
          </a:lstStyle>
          <a:p>
            <a:fld id="{34C99D79-8A4B-4031-B1E0-AF26F8EDF2B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4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EB9-AA7E-4B74-AFB7-B46B09118D9D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8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DD9D-6493-4D07-9FB9-919089FF439E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56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84A-77D1-4367-811B-A563D0CC0B4D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0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002B-A4F5-44D7-956E-22201829C674}" type="datetime1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EE30F-3332-492E-8378-BE4DAEA3912E}" type="datetime1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8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B478-C27F-4D01-B4A3-0CDF1FAEE2C4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500-BCF9-4E7B-A5C0-F5A860E71758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43ED9AB-1BCD-45D1-AED8-31F5CCB53092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4C99D79-8A4B-4031-B1E0-AF26F8EDF2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12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799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w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16.wmf"/><Relationship Id="rId9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 6:</a:t>
            </a:r>
            <a:br>
              <a:rPr lang="en-US" dirty="0" smtClean="0"/>
            </a:br>
            <a:r>
              <a:rPr lang="en-US" dirty="0" smtClean="0">
                <a:solidFill>
                  <a:srgbClr val="FF0066"/>
                </a:solidFill>
              </a:rPr>
              <a:t>Largescale ML - Frequent </a:t>
            </a:r>
            <a:r>
              <a:rPr lang="en-US" dirty="0" err="1" smtClean="0">
                <a:solidFill>
                  <a:srgbClr val="FF0066"/>
                </a:solidFill>
              </a:rPr>
              <a:t>Itemset</a:t>
            </a:r>
            <a:endParaRPr lang="en-IN" dirty="0">
              <a:solidFill>
                <a:srgbClr val="FF0066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Prof. Dr. </a:t>
            </a:r>
            <a:r>
              <a:rPr lang="en-US" dirty="0" err="1" smtClean="0"/>
              <a:t>Shanmugam</a:t>
            </a:r>
            <a:r>
              <a:rPr lang="en-US" dirty="0" smtClean="0"/>
              <a:t> Nandagopalan Ph. D</a:t>
            </a:r>
          </a:p>
          <a:p>
            <a:r>
              <a:rPr lang="en-US" dirty="0" smtClean="0"/>
              <a:t>shanmugamnandagopalan@mfu.ac.th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2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Association Rule : Example</a:t>
            </a:r>
          </a:p>
        </p:txBody>
      </p:sp>
      <p:graphicFrame>
        <p:nvGraphicFramePr>
          <p:cNvPr id="26629" name="Object 2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757906"/>
              </p:ext>
            </p:extLst>
          </p:nvPr>
        </p:nvGraphicFramePr>
        <p:xfrm>
          <a:off x="6388100" y="1424783"/>
          <a:ext cx="3522735" cy="2114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6" name="Document" r:id="rId3" imgW="3359338" imgH="2015504" progId="Word.Document.8">
                  <p:embed/>
                </p:oleObj>
              </mc:Choice>
              <mc:Fallback>
                <p:oleObj name="Document" r:id="rId3" imgW="3359338" imgH="2015504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1424783"/>
                        <a:ext cx="3522735" cy="2114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0390" name="Group 22"/>
          <p:cNvGrpSpPr>
            <a:grpSpLocks/>
          </p:cNvGrpSpPr>
          <p:nvPr/>
        </p:nvGrpSpPr>
        <p:grpSpPr bwMode="auto">
          <a:xfrm>
            <a:off x="6307138" y="3657600"/>
            <a:ext cx="3978275" cy="2527300"/>
            <a:chOff x="3014" y="2304"/>
            <a:chExt cx="2506" cy="1592"/>
          </a:xfrm>
        </p:grpSpPr>
        <p:sp>
          <p:nvSpPr>
            <p:cNvPr id="26630" name="Text Box 11"/>
            <p:cNvSpPr txBox="1">
              <a:spLocks noChangeArrowheads="1"/>
            </p:cNvSpPr>
            <p:nvPr/>
          </p:nvSpPr>
          <p:spPr bwMode="auto">
            <a:xfrm>
              <a:off x="3264" y="2304"/>
              <a:ext cx="7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Example:</a:t>
              </a:r>
              <a:endParaRPr lang="en-US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4817683"/>
                </p:ext>
              </p:extLst>
            </p:nvPr>
          </p:nvGraphicFramePr>
          <p:xfrm>
            <a:off x="3264" y="2603"/>
            <a:ext cx="174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7" name="Equation" r:id="rId5" imgW="1459866" imgH="203112" progId="Equation.3">
                    <p:embed/>
                  </p:oleObj>
                </mc:Choice>
                <mc:Fallback>
                  <p:oleObj name="Equation" r:id="rId5" imgW="145986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603"/>
                          <a:ext cx="1741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13"/>
            <p:cNvGraphicFramePr>
              <a:graphicFrameLocks noChangeAspect="1"/>
            </p:cNvGraphicFramePr>
            <p:nvPr/>
          </p:nvGraphicFramePr>
          <p:xfrm>
            <a:off x="3060" y="2928"/>
            <a:ext cx="2460" cy="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8" name="Equation" r:id="rId7" imgW="4318000" imgH="787400" progId="Equation.3">
                    <p:embed/>
                  </p:oleObj>
                </mc:Choice>
                <mc:Fallback>
                  <p:oleObj name="Equation" r:id="rId7" imgW="4318000" imgH="787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" y="2928"/>
                          <a:ext cx="2460" cy="4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14"/>
            <p:cNvGraphicFramePr>
              <a:graphicFrameLocks noChangeAspect="1"/>
            </p:cNvGraphicFramePr>
            <p:nvPr/>
          </p:nvGraphicFramePr>
          <p:xfrm>
            <a:off x="3014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9" name="Equation" r:id="rId9" imgW="4470400" imgH="787400" progId="Equation.3">
                    <p:embed/>
                  </p:oleObj>
                </mc:Choice>
                <mc:Fallback>
                  <p:oleObj name="Equation" r:id="rId9" imgW="4470400" imgH="787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10387" name="Rectangle 19"/>
          <p:cNvSpPr>
            <a:spLocks noChangeArrowheads="1"/>
          </p:cNvSpPr>
          <p:nvPr/>
        </p:nvSpPr>
        <p:spPr bwMode="auto">
          <a:xfrm>
            <a:off x="1343819" y="1387475"/>
            <a:ext cx="487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/>
              <a:t>Association Rule</a:t>
            </a:r>
          </a:p>
          <a:p>
            <a:pPr lvl="1"/>
            <a:r>
              <a:rPr lang="en-US" altLang="en-US" sz="1800" dirty="0"/>
              <a:t>An implication expression of the form X </a:t>
            </a:r>
            <a:r>
              <a:rPr lang="en-US" altLang="en-US" sz="1800" dirty="0">
                <a:sym typeface="Symbol" panose="05050102010706020507" pitchFamily="18" charset="2"/>
              </a:rPr>
              <a:t> Y, where X and Y are </a:t>
            </a:r>
            <a:r>
              <a:rPr lang="en-US" altLang="en-US" sz="1800" dirty="0" err="1">
                <a:sym typeface="Symbol" panose="05050102010706020507" pitchFamily="18" charset="2"/>
              </a:rPr>
              <a:t>itemsets</a:t>
            </a:r>
            <a:endParaRPr lang="en-US" altLang="en-US" sz="1800" dirty="0">
              <a:sym typeface="Symbol" panose="05050102010706020507" pitchFamily="18" charset="2"/>
            </a:endParaRPr>
          </a:p>
          <a:p>
            <a:pPr lvl="1"/>
            <a:r>
              <a:rPr lang="en-US" altLang="en-US" sz="1800" dirty="0"/>
              <a:t>Example:</a:t>
            </a:r>
            <a:br>
              <a:rPr lang="en-US" altLang="en-US" sz="1800" dirty="0"/>
            </a:br>
            <a:r>
              <a:rPr lang="en-US" altLang="en-US" sz="1800" dirty="0"/>
              <a:t>   {Milk, Diaper} </a:t>
            </a:r>
            <a:r>
              <a:rPr lang="en-US" altLang="en-US" sz="1800" dirty="0">
                <a:sym typeface="Symbol" panose="05050102010706020507" pitchFamily="18" charset="2"/>
              </a:rPr>
              <a:t> {Beer}</a:t>
            </a:r>
            <a:r>
              <a:rPr lang="en-US" altLang="en-US" sz="1800" dirty="0"/>
              <a:t> 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1800" dirty="0"/>
          </a:p>
          <a:p>
            <a:r>
              <a:rPr lang="en-US" altLang="en-US" sz="2000" dirty="0"/>
              <a:t>Rule Evaluation Metrics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lvl="1"/>
            <a:r>
              <a:rPr lang="en-US" altLang="en-US" sz="1800" dirty="0"/>
              <a:t>Support (s)</a:t>
            </a:r>
          </a:p>
          <a:p>
            <a:pPr lvl="2"/>
            <a:r>
              <a:rPr lang="en-US" altLang="en-US" sz="1600" dirty="0"/>
              <a:t>Fraction of transactions that contain both X and Y</a:t>
            </a:r>
          </a:p>
          <a:p>
            <a:pPr lvl="1"/>
            <a:r>
              <a:rPr lang="en-US" altLang="en-US" sz="1800" dirty="0"/>
              <a:t>Confidence (c)</a:t>
            </a:r>
          </a:p>
          <a:p>
            <a:pPr lvl="2"/>
            <a:r>
              <a:rPr lang="en-US" altLang="en-US" sz="1600" dirty="0"/>
              <a:t>Measures how often items in Y </a:t>
            </a:r>
            <a:br>
              <a:rPr lang="en-US" altLang="en-US" sz="1600" dirty="0"/>
            </a:br>
            <a:r>
              <a:rPr lang="en-US" altLang="en-US" sz="1600" dirty="0"/>
              <a:t>appear in transactions that</a:t>
            </a:r>
            <a:br>
              <a:rPr lang="en-US" altLang="en-US" sz="1600" dirty="0"/>
            </a:br>
            <a:r>
              <a:rPr lang="en-US" altLang="en-US" sz="1600" dirty="0"/>
              <a:t>contain X</a:t>
            </a:r>
          </a:p>
        </p:txBody>
      </p:sp>
    </p:spTree>
    <p:extLst>
      <p:ext uri="{BB962C8B-B14F-4D97-AF65-F5344CB8AC3E}">
        <p14:creationId xmlns:p14="http://schemas.microsoft.com/office/powerpoint/2010/main" val="53321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Association Rule Mining Task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Given a set of transactions T, the goal of association rule mining is to find all rules having </a:t>
            </a:r>
          </a:p>
          <a:p>
            <a:pPr lvl="1"/>
            <a:r>
              <a:rPr lang="en-US" altLang="en-US" smtClean="0"/>
              <a:t>support ≥ minsup threshold</a:t>
            </a:r>
          </a:p>
          <a:p>
            <a:pPr lvl="1"/>
            <a:r>
              <a:rPr lang="en-US" altLang="en-US" smtClean="0"/>
              <a:t>confidence ≥ minconf threshold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Brute-force approach:</a:t>
            </a:r>
          </a:p>
          <a:p>
            <a:pPr lvl="1"/>
            <a:r>
              <a:rPr lang="en-US" altLang="en-US" smtClean="0"/>
              <a:t>List all possible association rules</a:t>
            </a:r>
          </a:p>
          <a:p>
            <a:pPr lvl="1"/>
            <a:r>
              <a:rPr lang="en-US" altLang="en-US" smtClean="0"/>
              <a:t>Compute the support and confidence for each rule</a:t>
            </a:r>
          </a:p>
          <a:p>
            <a:pPr lvl="1"/>
            <a:r>
              <a:rPr lang="en-US" altLang="en-US" smtClean="0"/>
              <a:t>Prune rules that fail the minsup and minconf thresholds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 </a:t>
            </a:r>
            <a:r>
              <a:rPr lang="en-US" altLang="en-US" smtClean="0"/>
              <a:t>Computationally prohibitive!</a:t>
            </a:r>
          </a:p>
        </p:txBody>
      </p:sp>
    </p:spTree>
    <p:extLst>
      <p:ext uri="{BB962C8B-B14F-4D97-AF65-F5344CB8AC3E}">
        <p14:creationId xmlns:p14="http://schemas.microsoft.com/office/powerpoint/2010/main" val="393499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9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Mining Association Rules</a:t>
            </a:r>
          </a:p>
        </p:txBody>
      </p:sp>
      <p:graphicFrame>
        <p:nvGraphicFramePr>
          <p:cNvPr id="28676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3607"/>
              </p:ext>
            </p:extLst>
          </p:nvPr>
        </p:nvGraphicFramePr>
        <p:xfrm>
          <a:off x="1629915" y="1491121"/>
          <a:ext cx="3828659" cy="2297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Document" r:id="rId3" imgW="3359338" imgH="2015504" progId="Word.Document.8">
                  <p:embed/>
                </p:oleObj>
              </mc:Choice>
              <mc:Fallback>
                <p:oleObj name="Document" r:id="rId3" imgW="3359338" imgH="20155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915" y="1491121"/>
                        <a:ext cx="3828659" cy="2297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5789612" y="1219200"/>
            <a:ext cx="4724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sym typeface="Symbol" panose="05050102010706020507" pitchFamily="18" charset="2"/>
              </a:rPr>
              <a:t>Example of Rules:</a:t>
            </a:r>
            <a:br>
              <a:rPr lang="en-US" altLang="en-US" sz="2400">
                <a:solidFill>
                  <a:srgbClr val="CC3300"/>
                </a:solidFill>
                <a:sym typeface="Symbol" panose="05050102010706020507" pitchFamily="18" charset="2"/>
              </a:rPr>
            </a:br>
            <a:endParaRPr lang="en-US" altLang="en-US" sz="1000">
              <a:solidFill>
                <a:srgbClr val="CC3300"/>
              </a:solidFill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{Milk,Diaper} </a:t>
            </a:r>
            <a:r>
              <a:rPr lang="en-US" altLang="en-US" sz="2000">
                <a:sym typeface="Symbol" panose="05050102010706020507" pitchFamily="18" charset="2"/>
              </a:rPr>
              <a:t> {Beer} (s=0.4, c=0.67)</a:t>
            </a:r>
            <a:br>
              <a:rPr lang="en-US" altLang="en-US" sz="2000">
                <a:sym typeface="Symbol" panose="05050102010706020507" pitchFamily="18" charset="2"/>
              </a:rPr>
            </a:br>
            <a:r>
              <a:rPr lang="en-US" altLang="en-US" sz="2000"/>
              <a:t>{Milk,Beer} </a:t>
            </a:r>
            <a:r>
              <a:rPr lang="en-US" altLang="en-US" sz="2000">
                <a:sym typeface="Symbol" panose="05050102010706020507" pitchFamily="18" charset="2"/>
              </a:rPr>
              <a:t> {Diaper} (s=0.4, c=1.0)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{Diaper,Beer} </a:t>
            </a:r>
            <a:r>
              <a:rPr lang="en-US" altLang="en-US" sz="2000">
                <a:sym typeface="Symbol" panose="05050102010706020507" pitchFamily="18" charset="2"/>
              </a:rPr>
              <a:t> {Milk} (s=0.4, c=0.67)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ym typeface="Symbol" panose="05050102010706020507" pitchFamily="18" charset="2"/>
              </a:rPr>
              <a:t>{Beer}  {Milk,Diaper} (s=0.4, c=0.67) </a:t>
            </a:r>
            <a:br>
              <a:rPr lang="en-US" altLang="en-US" sz="2000">
                <a:sym typeface="Symbol" panose="05050102010706020507" pitchFamily="18" charset="2"/>
              </a:rPr>
            </a:br>
            <a:r>
              <a:rPr lang="en-US" altLang="en-US" sz="2000">
                <a:sym typeface="Symbol" panose="05050102010706020507" pitchFamily="18" charset="2"/>
              </a:rPr>
              <a:t>{Diaper}  {Milk,Beer} (s=0.4, c=0.5)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ym typeface="Symbol" panose="05050102010706020507" pitchFamily="18" charset="2"/>
              </a:rPr>
              <a:t>{Milk}  {Diaper,Beer} (s=0.4, c=0.5)</a:t>
            </a:r>
          </a:p>
        </p:txBody>
      </p:sp>
      <p:sp>
        <p:nvSpPr>
          <p:cNvPr id="1211399" name="Text Box 7"/>
          <p:cNvSpPr txBox="1">
            <a:spLocks noChangeArrowheads="1"/>
          </p:cNvSpPr>
          <p:nvPr/>
        </p:nvSpPr>
        <p:spPr bwMode="auto">
          <a:xfrm>
            <a:off x="1903412" y="3886200"/>
            <a:ext cx="792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sym typeface="Symbol" panose="05050102010706020507" pitchFamily="18" charset="2"/>
              </a:rPr>
              <a:t>Observations: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 All the above rules are binary partitions of the same itemset: </a:t>
            </a:r>
            <a:br>
              <a:rPr lang="en-US" altLang="en-US" sz="2000">
                <a:sym typeface="Symbol" panose="05050102010706020507" pitchFamily="18" charset="2"/>
              </a:rPr>
            </a:br>
            <a:r>
              <a:rPr lang="en-US" altLang="en-US" sz="2000">
                <a:sym typeface="Symbol" panose="05050102010706020507" pitchFamily="18" charset="2"/>
              </a:rPr>
              <a:t>	{Milk, Diaper, Beer}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 Rules originating from the same itemset have identical support but</a:t>
            </a:r>
            <a:br>
              <a:rPr lang="en-US" altLang="en-US" sz="2000">
                <a:sym typeface="Symbol" panose="05050102010706020507" pitchFamily="18" charset="2"/>
              </a:rPr>
            </a:br>
            <a:r>
              <a:rPr lang="en-US" altLang="en-US" sz="2000">
                <a:sym typeface="Symbol" panose="05050102010706020507" pitchFamily="18" charset="2"/>
              </a:rPr>
              <a:t>  can have different confidence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 Thus, we may decouple the support and confidence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694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3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Mining Association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Two-step approach: </a:t>
            </a:r>
          </a:p>
          <a:p>
            <a:pPr lvl="1"/>
            <a:r>
              <a:rPr lang="en-US" altLang="en-US" dirty="0" smtClean="0"/>
              <a:t>Frequent 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 Generation</a:t>
            </a:r>
          </a:p>
          <a:p>
            <a:pPr lvl="1"/>
            <a:r>
              <a:rPr lang="en-US" altLang="en-US" dirty="0" smtClean="0"/>
              <a:t>Generate all </a:t>
            </a:r>
            <a:r>
              <a:rPr lang="en-US" altLang="en-US" dirty="0" err="1" smtClean="0"/>
              <a:t>itemsets</a:t>
            </a:r>
            <a:r>
              <a:rPr lang="en-US" altLang="en-US" dirty="0" smtClean="0"/>
              <a:t> whose support </a:t>
            </a:r>
            <a:r>
              <a:rPr lang="en-US" altLang="en-US" dirty="0" smtClean="0">
                <a:sym typeface="Symbol" panose="05050102010706020507" pitchFamily="18" charset="2"/>
              </a:rPr>
              <a:t> </a:t>
            </a:r>
            <a:r>
              <a:rPr lang="en-US" altLang="en-US" dirty="0" err="1" smtClean="0"/>
              <a:t>minsup</a:t>
            </a:r>
            <a:endParaRPr lang="en-US" altLang="en-US" dirty="0" smtClean="0"/>
          </a:p>
          <a:p>
            <a:pPr lvl="2"/>
            <a:endParaRPr lang="en-US" altLang="en-US" dirty="0" smtClean="0"/>
          </a:p>
          <a:p>
            <a:pPr lvl="1"/>
            <a:r>
              <a:rPr lang="en-US" altLang="en-US" dirty="0" smtClean="0"/>
              <a:t>Rule Generation</a:t>
            </a:r>
          </a:p>
          <a:p>
            <a:pPr lvl="1"/>
            <a:r>
              <a:rPr lang="en-US" altLang="en-US" dirty="0" smtClean="0"/>
              <a:t>Generate high confidence rules from each frequent 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, where each rule is a binary partitioning of a frequent </a:t>
            </a:r>
            <a:r>
              <a:rPr lang="en-US" altLang="en-US" dirty="0" err="1" smtClean="0"/>
              <a:t>itemset</a:t>
            </a:r>
            <a:endParaRPr lang="en-US" altLang="en-US" dirty="0" smtClean="0"/>
          </a:p>
          <a:p>
            <a:r>
              <a:rPr lang="en-US" altLang="en-US" dirty="0" smtClean="0"/>
              <a:t>Frequent 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 generation is still computationally expensive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60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1543" y="365760"/>
            <a:ext cx="9690116" cy="975008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Frequent </a:t>
            </a:r>
            <a:r>
              <a:rPr lang="en-US" altLang="en-US" b="1" dirty="0" err="1" smtClean="0">
                <a:solidFill>
                  <a:srgbClr val="C00000"/>
                </a:solidFill>
              </a:rPr>
              <a:t>Itemset</a:t>
            </a:r>
            <a:r>
              <a:rPr lang="en-US" altLang="en-US" b="1" dirty="0" smtClean="0">
                <a:solidFill>
                  <a:srgbClr val="C00000"/>
                </a:solidFill>
              </a:rPr>
              <a:t> Generation</a:t>
            </a: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97645"/>
              </p:ext>
            </p:extLst>
          </p:nvPr>
        </p:nvGraphicFramePr>
        <p:xfrm>
          <a:off x="1053852" y="1412776"/>
          <a:ext cx="7034213" cy="531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VISIO" r:id="rId3" imgW="9811512" imgH="7395972" progId="Visio.Drawing.6">
                  <p:embed/>
                </p:oleObj>
              </mc:Choice>
              <mc:Fallback>
                <p:oleObj name="VISIO" r:id="rId3" imgW="9811512" imgH="739597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852" y="1412776"/>
                        <a:ext cx="7034213" cy="531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770812" y="5257801"/>
            <a:ext cx="2743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Given d items, there are 2</a:t>
            </a:r>
            <a:r>
              <a:rPr lang="en-US" altLang="en-US" sz="2000" baseline="30000"/>
              <a:t>d</a:t>
            </a:r>
            <a:r>
              <a:rPr lang="en-US" altLang="en-US" sz="2000"/>
              <a:t> possible candidate itemsets</a:t>
            </a:r>
            <a:endParaRPr lang="en-US" altLang="en-US" sz="200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670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Frequent Itemset Generation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Brute-force approach: </a:t>
            </a:r>
          </a:p>
          <a:p>
            <a:pPr lvl="1"/>
            <a:r>
              <a:rPr lang="en-US" altLang="en-US" dirty="0" smtClean="0"/>
              <a:t>Each 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 in the lattice is a candidate frequent </a:t>
            </a:r>
            <a:r>
              <a:rPr lang="en-US" altLang="en-US" dirty="0" err="1" smtClean="0"/>
              <a:t>itemset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Count the support of each candidate by scanning the database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r>
              <a:rPr lang="en-US" altLang="en-US" dirty="0" smtClean="0"/>
              <a:t>Match each transaction against every candidate</a:t>
            </a:r>
          </a:p>
          <a:p>
            <a:pPr lvl="1"/>
            <a:r>
              <a:rPr lang="en-US" altLang="en-US" dirty="0" smtClean="0"/>
              <a:t>Complexity ~ O(</a:t>
            </a:r>
            <a:r>
              <a:rPr lang="en-US" altLang="en-US" dirty="0" err="1" smtClean="0"/>
              <a:t>NMw</a:t>
            </a:r>
            <a:r>
              <a:rPr lang="en-US" altLang="en-US" dirty="0" smtClean="0"/>
              <a:t>) =&gt; Expensive since M = 2d !!!</a:t>
            </a:r>
          </a:p>
        </p:txBody>
      </p:sp>
      <p:pic>
        <p:nvPicPr>
          <p:cNvPr id="31748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2708920"/>
            <a:ext cx="64897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7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Computational Complexity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Given d unique items:</a:t>
            </a:r>
          </a:p>
          <a:p>
            <a:pPr lvl="1"/>
            <a:r>
              <a:rPr lang="en-US" altLang="en-US" smtClean="0"/>
              <a:t>Total number of itemsets = 2d</a:t>
            </a:r>
          </a:p>
          <a:p>
            <a:pPr lvl="1"/>
            <a:r>
              <a:rPr lang="en-US" altLang="en-US" smtClean="0"/>
              <a:t>Total number of possible association rules: 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6780213" y="2514601"/>
          <a:ext cx="3662363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3" imgW="2832100" imgH="1270000" progId="Equation.3">
                  <p:embed/>
                </p:oleObj>
              </mc:Choice>
              <mc:Fallback>
                <p:oleObj name="Equation" r:id="rId3" imgW="2832100" imgH="1270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213" y="2514601"/>
                        <a:ext cx="3662363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932612" y="4648201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If d=</a:t>
            </a:r>
            <a:r>
              <a:rPr lang="en-US" altLang="en-US" sz="2000">
                <a:sym typeface="Symbol" panose="05050102010706020507" pitchFamily="18" charset="2"/>
              </a:rPr>
              <a:t>6,  R = 602 rules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904" r="7143" b="952"/>
          <a:stretch>
            <a:fillRect/>
          </a:stretch>
        </p:blipFill>
        <p:spPr bwMode="auto">
          <a:xfrm>
            <a:off x="1674812" y="2324100"/>
            <a:ext cx="48768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1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Frequent </a:t>
            </a:r>
            <a:r>
              <a:rPr lang="en-US" altLang="en-US" sz="3600" dirty="0" err="1" smtClean="0"/>
              <a:t>Itemset</a:t>
            </a:r>
            <a:r>
              <a:rPr lang="en-US" altLang="en-US" sz="3600" dirty="0" smtClean="0"/>
              <a:t> Generation Strategies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Reduce the number of candidates (M)</a:t>
            </a:r>
          </a:p>
          <a:p>
            <a:pPr lvl="1"/>
            <a:r>
              <a:rPr lang="en-US" altLang="en-US" smtClean="0"/>
              <a:t>Complete search: M=2d</a:t>
            </a:r>
          </a:p>
          <a:p>
            <a:pPr lvl="1"/>
            <a:r>
              <a:rPr lang="en-US" altLang="en-US" smtClean="0"/>
              <a:t>Use pruning techniques to reduce M</a:t>
            </a:r>
          </a:p>
          <a:p>
            <a:pPr lvl="4"/>
            <a:endParaRPr lang="en-US" altLang="en-US" smtClean="0"/>
          </a:p>
          <a:p>
            <a:r>
              <a:rPr lang="en-US" altLang="en-US" smtClean="0"/>
              <a:t>Reduce the number of transactions (N)</a:t>
            </a:r>
          </a:p>
          <a:p>
            <a:pPr lvl="1"/>
            <a:r>
              <a:rPr lang="en-US" altLang="en-US" smtClean="0"/>
              <a:t>Reduce size of N as the size of itemset increases</a:t>
            </a:r>
          </a:p>
          <a:p>
            <a:pPr lvl="1"/>
            <a:r>
              <a:rPr lang="en-US" altLang="en-US" smtClean="0"/>
              <a:t>Used by DHP and vertical-based mining algorithms</a:t>
            </a:r>
          </a:p>
          <a:p>
            <a:pPr lvl="4"/>
            <a:endParaRPr lang="en-US" altLang="en-US" smtClean="0"/>
          </a:p>
          <a:p>
            <a:r>
              <a:rPr lang="en-US" altLang="en-US" smtClean="0"/>
              <a:t>Reduce the number of comparisons (NM)</a:t>
            </a:r>
          </a:p>
          <a:p>
            <a:pPr lvl="1"/>
            <a:r>
              <a:rPr lang="en-US" altLang="en-US" smtClean="0"/>
              <a:t>Use efficient data structures to store the candidates or transactions</a:t>
            </a:r>
          </a:p>
          <a:p>
            <a:pPr lvl="1"/>
            <a:r>
              <a:rPr lang="en-US" altLang="en-US" smtClean="0"/>
              <a:t>No need to match every candidate against every transaction</a:t>
            </a:r>
          </a:p>
        </p:txBody>
      </p:sp>
    </p:spTree>
    <p:extLst>
      <p:ext uri="{BB962C8B-B14F-4D97-AF65-F5344CB8AC3E}">
        <p14:creationId xmlns:p14="http://schemas.microsoft.com/office/powerpoint/2010/main" val="38198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4C99D79-8A4B-4031-B1E0-AF26F8EDF2BC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Methods for Mining Frequent Patterns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Apriori</a:t>
            </a:r>
            <a:r>
              <a:rPr lang="en-US" altLang="en-US" dirty="0" smtClean="0"/>
              <a:t> Algorithm: Finding frequent </a:t>
            </a:r>
            <a:r>
              <a:rPr lang="en-US" altLang="en-US" dirty="0" err="1" smtClean="0"/>
              <a:t>Itemsets</a:t>
            </a:r>
            <a:r>
              <a:rPr lang="en-US" altLang="en-US" dirty="0" smtClean="0"/>
              <a:t> using candidate generation </a:t>
            </a:r>
          </a:p>
          <a:p>
            <a:r>
              <a:rPr lang="en-US" altLang="en-US" dirty="0" smtClean="0"/>
              <a:t>Uses the prior knowledge of frequent </a:t>
            </a:r>
            <a:r>
              <a:rPr lang="en-US" altLang="en-US" dirty="0" err="1" smtClean="0"/>
              <a:t>itemset</a:t>
            </a:r>
            <a:endParaRPr lang="en-US" altLang="en-US" dirty="0" smtClean="0"/>
          </a:p>
          <a:p>
            <a:r>
              <a:rPr lang="en-US" altLang="en-US" b="1" dirty="0" err="1" smtClean="0">
                <a:solidFill>
                  <a:srgbClr val="0070C0"/>
                </a:solidFill>
              </a:rPr>
              <a:t>Apriori</a:t>
            </a:r>
            <a:r>
              <a:rPr lang="en-US" altLang="en-US" b="1" dirty="0" smtClean="0">
                <a:solidFill>
                  <a:srgbClr val="0070C0"/>
                </a:solidFill>
              </a:rPr>
              <a:t> property: “All non-empty subsets of a frequent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itemset</a:t>
            </a:r>
            <a:r>
              <a:rPr lang="en-US" altLang="en-US" b="1" dirty="0" smtClean="0">
                <a:solidFill>
                  <a:srgbClr val="0070C0"/>
                </a:solidFill>
              </a:rPr>
              <a:t> must also be frequent”</a:t>
            </a:r>
          </a:p>
          <a:p>
            <a:r>
              <a:rPr lang="en-US" altLang="en-US" dirty="0" smtClean="0"/>
              <a:t>k-</a:t>
            </a:r>
            <a:r>
              <a:rPr lang="en-US" altLang="en-US" dirty="0" err="1" smtClean="0"/>
              <a:t>itemsets</a:t>
            </a:r>
            <a:r>
              <a:rPr lang="en-US" altLang="en-US" dirty="0" smtClean="0"/>
              <a:t> are used to explore (k+1) </a:t>
            </a:r>
            <a:r>
              <a:rPr lang="en-US" altLang="en-US" dirty="0" err="1" smtClean="0"/>
              <a:t>itemset</a:t>
            </a:r>
            <a:endParaRPr lang="en-US" altLang="en-US" dirty="0" smtClean="0"/>
          </a:p>
          <a:p>
            <a:r>
              <a:rPr lang="en-US" altLang="en-US" dirty="0" smtClean="0"/>
              <a:t>L1 – one-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, L2 – 2-itemset, Lk – k-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 , </a:t>
            </a:r>
            <a:r>
              <a:rPr lang="en-US" altLang="en-US" dirty="0" err="1" smtClean="0"/>
              <a:t>etc</a:t>
            </a:r>
            <a:endParaRPr lang="en-US" altLang="en-US" dirty="0" smtClean="0"/>
          </a:p>
          <a:p>
            <a:r>
              <a:rPr lang="en-US" altLang="en-US" b="1" dirty="0" smtClean="0">
                <a:solidFill>
                  <a:srgbClr val="0070C0"/>
                </a:solidFill>
              </a:rPr>
              <a:t>Step-1: </a:t>
            </a:r>
            <a:r>
              <a:rPr lang="en-US" altLang="en-US" dirty="0" smtClean="0"/>
              <a:t>Join step: To find Lk, a set of candidate k-</a:t>
            </a:r>
            <a:r>
              <a:rPr lang="en-US" altLang="en-US" dirty="0" err="1" smtClean="0"/>
              <a:t>itemset</a:t>
            </a:r>
            <a:r>
              <a:rPr lang="en-US" altLang="en-US" dirty="0" smtClean="0"/>
              <a:t> is generated by joining Lk-1 with itself, denote as Ck.</a:t>
            </a:r>
          </a:p>
          <a:p>
            <a:r>
              <a:rPr lang="en-US" altLang="en-US" b="1" dirty="0" smtClean="0">
                <a:solidFill>
                  <a:srgbClr val="0070C0"/>
                </a:solidFill>
              </a:rPr>
              <a:t>Step-2:</a:t>
            </a:r>
            <a:r>
              <a:rPr lang="en-US" altLang="en-US" dirty="0" smtClean="0"/>
              <a:t> Prune step: </a:t>
            </a:r>
            <a:r>
              <a:rPr lang="en-US" altLang="en-US" dirty="0" err="1" smtClean="0"/>
              <a:t>Ck</a:t>
            </a:r>
            <a:r>
              <a:rPr lang="en-US" altLang="en-US" dirty="0" smtClean="0"/>
              <a:t> is superset of Lk, i.e. its members may or may not be frequent, but all of the frequent k-</a:t>
            </a:r>
            <a:r>
              <a:rPr lang="en-US" altLang="en-US" dirty="0" err="1" smtClean="0"/>
              <a:t>itemsets</a:t>
            </a:r>
            <a:r>
              <a:rPr lang="en-US" altLang="en-US" dirty="0" smtClean="0"/>
              <a:t> are included in Ck. Do subset testing.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8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749336"/>
              </p:ext>
            </p:extLst>
          </p:nvPr>
        </p:nvGraphicFramePr>
        <p:xfrm>
          <a:off x="1262063" y="1412875"/>
          <a:ext cx="96901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1751013" y="1089026"/>
            <a:ext cx="8831263" cy="5235575"/>
            <a:chOff x="144" y="686"/>
            <a:chExt cx="5563" cy="3298"/>
          </a:xfrm>
        </p:grpSpPr>
        <p:sp>
          <p:nvSpPr>
            <p:cNvPr id="35847" name="Line 3"/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C6D9C"/>
                  </a:solidFill>
                </a:rPr>
                <a:t>Found to be Infrequent</a:t>
              </a:r>
              <a:endParaRPr lang="en-US" altLang="en-US" sz="2000">
                <a:solidFill>
                  <a:srgbClr val="0C6D9C"/>
                </a:solidFill>
                <a:sym typeface="Symbol" panose="05050102010706020507" pitchFamily="18" charset="2"/>
              </a:endParaRPr>
            </a:p>
          </p:txBody>
        </p:sp>
        <p:graphicFrame>
          <p:nvGraphicFramePr>
            <p:cNvPr id="35849" name="Object 5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6" name="Visio" r:id="rId3" imgW="9866478" imgH="7377618" progId="Visio.Drawing.6">
                    <p:embed/>
                  </p:oleObj>
                </mc:Choice>
                <mc:Fallback>
                  <p:oleObj name="Visio" r:id="rId3" imgW="9866478" imgH="7377618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693812" y="76201"/>
            <a:ext cx="10990957" cy="1325563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C00000"/>
                </a:solidFill>
              </a:rPr>
              <a:t>Illustrating </a:t>
            </a:r>
            <a:r>
              <a:rPr lang="en-US" altLang="en-US" sz="2800" b="1" dirty="0" err="1">
                <a:solidFill>
                  <a:srgbClr val="C00000"/>
                </a:solidFill>
              </a:rPr>
              <a:t>Apriori</a:t>
            </a:r>
            <a:r>
              <a:rPr lang="en-US" altLang="en-US" sz="2800" b="1" dirty="0">
                <a:solidFill>
                  <a:srgbClr val="C00000"/>
                </a:solidFill>
              </a:rPr>
              <a:t> Principle</a:t>
            </a:r>
          </a:p>
        </p:txBody>
      </p:sp>
      <p:grpSp>
        <p:nvGrpSpPr>
          <p:cNvPr id="1239047" name="Group 7"/>
          <p:cNvGrpSpPr>
            <a:grpSpLocks/>
          </p:cNvGrpSpPr>
          <p:nvPr/>
        </p:nvGrpSpPr>
        <p:grpSpPr bwMode="auto">
          <a:xfrm>
            <a:off x="3732213" y="1089026"/>
            <a:ext cx="6850063" cy="5235575"/>
            <a:chOff x="1392" y="686"/>
            <a:chExt cx="4315" cy="3298"/>
          </a:xfrm>
        </p:grpSpPr>
        <p:graphicFrame>
          <p:nvGraphicFramePr>
            <p:cNvPr id="35845" name="Object 8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" name="Visio" r:id="rId5" imgW="9866478" imgH="7377618" progId="Visio.Drawing.6">
                    <p:embed/>
                  </p:oleObj>
                </mc:Choice>
                <mc:Fallback>
                  <p:oleObj name="Visio" r:id="rId5" imgW="9866478" imgH="7377618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6" name="Text Box 9"/>
            <p:cNvSpPr txBox="1">
              <a:spLocks noChangeArrowheads="1"/>
            </p:cNvSpPr>
            <p:nvPr/>
          </p:nvSpPr>
          <p:spPr bwMode="auto">
            <a:xfrm>
              <a:off x="1488" y="3494"/>
              <a:ext cx="9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</a:rPr>
                <a:t>Pruned supersets</a:t>
              </a:r>
              <a:endParaRPr lang="en-US" altLang="en-US" sz="200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34139"/>
              </p:ext>
            </p:extLst>
          </p:nvPr>
        </p:nvGraphicFramePr>
        <p:xfrm>
          <a:off x="837828" y="1339552"/>
          <a:ext cx="2486025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TID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Item ids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T100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</a:t>
                      </a:r>
                      <a:r>
                        <a:rPr lang="en-US" sz="2000" b="1" baseline="0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 I2, I5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T200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I4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T300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T400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I4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T500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T600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T700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T800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I3, I5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T900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36901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/>
          <a:stretch>
            <a:fillRect/>
          </a:stretch>
        </p:blipFill>
        <p:spPr bwMode="auto">
          <a:xfrm>
            <a:off x="3646140" y="188640"/>
            <a:ext cx="7174097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57908" y="381000"/>
            <a:ext cx="80010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2570163" algn="l"/>
              </a:tabLst>
              <a:defRPr/>
            </a:pPr>
            <a:r>
              <a:rPr lang="en-US" kern="0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8148" y="1916832"/>
            <a:ext cx="684076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18148" y="5373216"/>
            <a:ext cx="6840760" cy="1296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42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3012" y="0"/>
            <a:ext cx="70866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Apriori Algorithm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903412" y="1066800"/>
            <a:ext cx="8001000" cy="5181600"/>
          </a:xfrm>
        </p:spPr>
        <p:txBody>
          <a:bodyPr/>
          <a:lstStyle/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// C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: Candidate itemset of size </a:t>
            </a:r>
            <a:r>
              <a:rPr lang="en-US" altLang="en-US" sz="2400" i="1">
                <a:latin typeface="Calibri" panose="020F0502020204030204" pitchFamily="34" charset="0"/>
              </a:rPr>
              <a:t>k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// L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 : frequent itemset of size </a:t>
            </a:r>
            <a:r>
              <a:rPr lang="en-US" altLang="en-US" sz="2400" i="1">
                <a:latin typeface="Calibri" panose="020F0502020204030204" pitchFamily="34" charset="0"/>
              </a:rPr>
              <a:t>k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L</a:t>
            </a:r>
            <a:r>
              <a:rPr lang="en-US" altLang="en-US" sz="2400" i="1" baseline="-25000">
                <a:latin typeface="Calibri" panose="020F0502020204030204" pitchFamily="34" charset="0"/>
              </a:rPr>
              <a:t>1</a:t>
            </a:r>
            <a:r>
              <a:rPr lang="en-US" altLang="en-US" sz="2400">
                <a:latin typeface="Calibri" panose="020F0502020204030204" pitchFamily="34" charset="0"/>
              </a:rPr>
              <a:t> = {frequent items};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83F24"/>
                </a:solidFill>
                <a:latin typeface="Calibri" panose="020F0502020204030204" pitchFamily="34" charset="0"/>
              </a:rPr>
              <a:t>for</a:t>
            </a:r>
            <a:r>
              <a:rPr lang="en-US" altLang="en-US" sz="2400" b="1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</a:rPr>
              <a:t>(</a:t>
            </a:r>
            <a:r>
              <a:rPr lang="en-US" altLang="en-US" sz="2400" i="1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 = 1; </a:t>
            </a:r>
            <a:r>
              <a:rPr lang="en-US" altLang="en-US" sz="2400" i="1">
                <a:latin typeface="Calibri" panose="020F0502020204030204" pitchFamily="34" charset="0"/>
              </a:rPr>
              <a:t>L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 !=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</a:t>
            </a:r>
            <a:r>
              <a:rPr lang="en-US" altLang="en-US" sz="2400">
                <a:latin typeface="Calibri" panose="020F0502020204030204" pitchFamily="34" charset="0"/>
              </a:rPr>
              <a:t>; </a:t>
            </a:r>
            <a:r>
              <a:rPr lang="en-US" altLang="en-US" sz="2400" i="1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++) </a:t>
            </a:r>
            <a:r>
              <a:rPr lang="en-US" altLang="en-US" sz="2400" b="1">
                <a:solidFill>
                  <a:srgbClr val="F83F24"/>
                </a:solidFill>
                <a:latin typeface="Calibri" panose="020F0502020204030204" pitchFamily="34" charset="0"/>
              </a:rPr>
              <a:t>do</a:t>
            </a:r>
            <a:endParaRPr lang="en-US" altLang="en-US" sz="240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>
                <a:latin typeface="Calibri" panose="020F0502020204030204" pitchFamily="34" charset="0"/>
              </a:rPr>
              <a:t>     </a:t>
            </a:r>
            <a:r>
              <a:rPr lang="en-US" altLang="en-US" sz="2400" i="1">
                <a:latin typeface="Calibri" panose="020F0502020204030204" pitchFamily="34" charset="0"/>
              </a:rPr>
              <a:t>C</a:t>
            </a:r>
            <a:r>
              <a:rPr lang="en-US" altLang="en-US" sz="2400" i="1" baseline="-25000">
                <a:latin typeface="Calibri" panose="020F0502020204030204" pitchFamily="34" charset="0"/>
              </a:rPr>
              <a:t>k+1</a:t>
            </a:r>
            <a:r>
              <a:rPr lang="en-US" altLang="en-US" sz="2400">
                <a:latin typeface="Calibri" panose="020F0502020204030204" pitchFamily="34" charset="0"/>
              </a:rPr>
              <a:t> = candidates generated from </a:t>
            </a:r>
            <a:r>
              <a:rPr lang="en-US" altLang="en-US" sz="2400" i="1">
                <a:latin typeface="Calibri" panose="020F0502020204030204" pitchFamily="34" charset="0"/>
              </a:rPr>
              <a:t>L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;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>
                <a:latin typeface="Calibri" panose="020F0502020204030204" pitchFamily="34" charset="0"/>
              </a:rPr>
              <a:t>    </a:t>
            </a:r>
            <a:r>
              <a:rPr lang="en-US" altLang="en-US" sz="2400" b="1">
                <a:solidFill>
                  <a:srgbClr val="F83F24"/>
                </a:solidFill>
                <a:latin typeface="Calibri" panose="020F0502020204030204" pitchFamily="34" charset="0"/>
              </a:rPr>
              <a:t>for each</a:t>
            </a:r>
            <a:r>
              <a:rPr lang="en-US" altLang="en-US" sz="2400">
                <a:latin typeface="Calibri" panose="020F0502020204030204" pitchFamily="34" charset="0"/>
              </a:rPr>
              <a:t> transaction </a:t>
            </a:r>
            <a:r>
              <a:rPr lang="en-US" altLang="en-US" sz="2400" i="1">
                <a:latin typeface="Calibri" panose="020F0502020204030204" pitchFamily="34" charset="0"/>
              </a:rPr>
              <a:t>t</a:t>
            </a:r>
            <a:r>
              <a:rPr lang="en-US" altLang="en-US" sz="2400">
                <a:latin typeface="Calibri" panose="020F0502020204030204" pitchFamily="34" charset="0"/>
              </a:rPr>
              <a:t> in database </a:t>
            </a:r>
            <a:r>
              <a:rPr lang="en-US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do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>
                <a:latin typeface="Calibri" panose="020F0502020204030204" pitchFamily="34" charset="0"/>
              </a:rPr>
              <a:t>  increment the count of all candidates in </a:t>
            </a:r>
            <a:r>
              <a:rPr lang="en-US" altLang="en-US" sz="2400" i="1">
                <a:latin typeface="Calibri" panose="020F0502020204030204" pitchFamily="34" charset="0"/>
              </a:rPr>
              <a:t>C</a:t>
            </a:r>
            <a:r>
              <a:rPr lang="en-US" altLang="en-US" sz="2400" i="1" baseline="-25000">
                <a:latin typeface="Calibri" panose="020F0502020204030204" pitchFamily="34" charset="0"/>
              </a:rPr>
              <a:t>k+1</a:t>
            </a:r>
            <a:r>
              <a:rPr lang="en-US" altLang="en-US" sz="2400">
                <a:latin typeface="Calibri" panose="020F0502020204030204" pitchFamily="34" charset="0"/>
              </a:rPr>
              <a:t>                            that are contained in </a:t>
            </a:r>
            <a:r>
              <a:rPr lang="en-US" altLang="en-US" sz="2400" i="1">
                <a:latin typeface="Calibri" panose="020F0502020204030204" pitchFamily="34" charset="0"/>
              </a:rPr>
              <a:t>t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endfor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>
                <a:latin typeface="Calibri" panose="020F0502020204030204" pitchFamily="34" charset="0"/>
              </a:rPr>
              <a:t>    </a:t>
            </a:r>
            <a:r>
              <a:rPr lang="en-US" altLang="en-US" sz="2400" i="1">
                <a:latin typeface="Calibri" panose="020F0502020204030204" pitchFamily="34" charset="0"/>
              </a:rPr>
              <a:t>L</a:t>
            </a:r>
            <a:r>
              <a:rPr lang="en-US" altLang="en-US" sz="2400" i="1" baseline="-25000">
                <a:latin typeface="Calibri" panose="020F0502020204030204" pitchFamily="34" charset="0"/>
              </a:rPr>
              <a:t>k+1</a:t>
            </a:r>
            <a:r>
              <a:rPr lang="en-US" altLang="en-US" sz="2400">
                <a:latin typeface="Calibri" panose="020F0502020204030204" pitchFamily="34" charset="0"/>
              </a:rPr>
              <a:t>  = candidates in </a:t>
            </a:r>
            <a:r>
              <a:rPr lang="en-US" altLang="en-US" sz="2400" i="1">
                <a:latin typeface="Calibri" panose="020F0502020204030204" pitchFamily="34" charset="0"/>
              </a:rPr>
              <a:t>C</a:t>
            </a:r>
            <a:r>
              <a:rPr lang="en-US" altLang="en-US" sz="2400" i="1" baseline="-25000">
                <a:latin typeface="Calibri" panose="020F0502020204030204" pitchFamily="34" charset="0"/>
              </a:rPr>
              <a:t>k+1</a:t>
            </a:r>
            <a:r>
              <a:rPr lang="en-US" altLang="en-US" sz="2400">
                <a:latin typeface="Calibri" panose="020F0502020204030204" pitchFamily="34" charset="0"/>
              </a:rPr>
              <a:t> with </a:t>
            </a:r>
            <a:r>
              <a:rPr lang="en-US" altLang="en-US" sz="2400" i="1">
                <a:latin typeface="Calibri" panose="020F0502020204030204" pitchFamily="34" charset="0"/>
              </a:rPr>
              <a:t>min</a:t>
            </a:r>
            <a:r>
              <a:rPr lang="en-US" altLang="en-US" sz="2400">
                <a:latin typeface="Calibri" panose="020F0502020204030204" pitchFamily="34" charset="0"/>
              </a:rPr>
              <a:t>_</a:t>
            </a:r>
            <a:r>
              <a:rPr lang="en-US" altLang="en-US" sz="2400" i="1">
                <a:latin typeface="Calibri" panose="020F0502020204030204" pitchFamily="34" charset="0"/>
              </a:rPr>
              <a:t>support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83F24"/>
                </a:solidFill>
                <a:latin typeface="Calibri" panose="020F0502020204030204" pitchFamily="34" charset="0"/>
              </a:rPr>
              <a:t>endfor</a:t>
            </a:r>
            <a:endParaRPr lang="en-US" altLang="en-US" sz="240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83F24"/>
                </a:solidFill>
                <a:latin typeface="Calibri" panose="020F0502020204030204" pitchFamily="34" charset="0"/>
              </a:rPr>
              <a:t>return</a:t>
            </a: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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 i="1">
                <a:latin typeface="Calibri" panose="020F0502020204030204" pitchFamily="34" charset="0"/>
              </a:rPr>
              <a:t>L</a:t>
            </a:r>
            <a:r>
              <a:rPr lang="en-US" altLang="en-US" sz="2400" i="1" baseline="-25000">
                <a:latin typeface="Calibri" panose="020F0502020204030204" pitchFamily="34" charset="0"/>
              </a:rPr>
              <a:t>k</a:t>
            </a:r>
            <a:r>
              <a:rPr lang="en-US" altLang="en-US" sz="2400">
                <a:latin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889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Reducing Number of Comparisons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Candidate counting:</a:t>
            </a:r>
          </a:p>
          <a:p>
            <a:pPr lvl="1"/>
            <a:r>
              <a:rPr lang="en-US" altLang="en-US" smtClean="0"/>
              <a:t>Scan the database of transactions to determine the support of each candidate itemset</a:t>
            </a:r>
          </a:p>
          <a:p>
            <a:pPr lvl="1"/>
            <a:r>
              <a:rPr lang="en-US" altLang="en-US" smtClean="0"/>
              <a:t>To reduce the number of comparisons, store the candidates in a hash structure</a:t>
            </a:r>
          </a:p>
          <a:p>
            <a:pPr lvl="2"/>
            <a:r>
              <a:rPr lang="en-US" altLang="en-US" smtClean="0"/>
              <a:t> Instead of matching each transaction against every candidate, match it against candidates contained in the hashed buckets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436813" y="3657601"/>
          <a:ext cx="6824663" cy="291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Visio" r:id="rId3" imgW="7643978" imgH="3191008" progId="Visio.Drawing.6">
                  <p:embed/>
                </p:oleObj>
              </mc:Choice>
              <mc:Fallback>
                <p:oleObj name="Visio" r:id="rId3" imgW="7643978" imgH="31910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3657601"/>
                        <a:ext cx="6824663" cy="291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9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Computing Interestingness Measure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Given a rule X </a:t>
            </a:r>
            <a:r>
              <a:rPr lang="en-US" altLang="en-US" smtClean="0">
                <a:sym typeface="Symbol" panose="05050102010706020507" pitchFamily="18" charset="2"/>
              </a:rPr>
              <a:t> Y, i</a:t>
            </a:r>
            <a:r>
              <a:rPr lang="en-US" altLang="en-US" smtClean="0"/>
              <a:t>nformation needed to compute rule interestingness can be obtained from a contingency table</a:t>
            </a:r>
            <a:endParaRPr lang="en-US" altLang="en-US"/>
          </a:p>
        </p:txBody>
      </p:sp>
      <p:graphicFrame>
        <p:nvGraphicFramePr>
          <p:cNvPr id="1290244" name="Group 4"/>
          <p:cNvGraphicFramePr>
            <a:graphicFrameLocks noGrp="1"/>
          </p:cNvGraphicFramePr>
          <p:nvPr/>
        </p:nvGraphicFramePr>
        <p:xfrm>
          <a:off x="2055812" y="2595563"/>
          <a:ext cx="3581400" cy="1676400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|T|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0927" name="Text Box 31"/>
          <p:cNvSpPr txBox="1">
            <a:spLocks noChangeArrowheads="1"/>
          </p:cNvSpPr>
          <p:nvPr/>
        </p:nvSpPr>
        <p:spPr bwMode="auto">
          <a:xfrm>
            <a:off x="1903412" y="2133600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CC0000"/>
                </a:solidFill>
              </a:rPr>
              <a:t>Contingency table</a:t>
            </a:r>
            <a:r>
              <a:rPr lang="en-US" altLang="en-US" sz="2000">
                <a:sym typeface="Symbol" panose="05050102010706020507" pitchFamily="18" charset="2"/>
              </a:rPr>
              <a:t> for </a:t>
            </a:r>
            <a:r>
              <a:rPr lang="en-US" altLang="en-US" sz="2400"/>
              <a:t>X </a:t>
            </a:r>
            <a:r>
              <a:rPr lang="en-US" altLang="en-US" sz="2400">
                <a:sym typeface="Symbol" panose="05050102010706020507" pitchFamily="18" charset="2"/>
              </a:rPr>
              <a:t> Y</a:t>
            </a:r>
          </a:p>
        </p:txBody>
      </p:sp>
      <p:grpSp>
        <p:nvGrpSpPr>
          <p:cNvPr id="80928" name="Group 32"/>
          <p:cNvGrpSpPr>
            <a:grpSpLocks/>
          </p:cNvGrpSpPr>
          <p:nvPr/>
        </p:nvGrpSpPr>
        <p:grpSpPr bwMode="auto">
          <a:xfrm>
            <a:off x="6323012" y="2590802"/>
            <a:ext cx="4114800" cy="1570038"/>
            <a:chOff x="1152" y="3024"/>
            <a:chExt cx="2592" cy="989"/>
          </a:xfrm>
        </p:grpSpPr>
        <p:sp>
          <p:nvSpPr>
            <p:cNvPr id="80933" name="Text Box 33"/>
            <p:cNvSpPr txBox="1">
              <a:spLocks noChangeArrowheads="1"/>
            </p:cNvSpPr>
            <p:nvPr/>
          </p:nvSpPr>
          <p:spPr bwMode="auto">
            <a:xfrm>
              <a:off x="1152" y="3024"/>
              <a:ext cx="2592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400"/>
                <a:t>f</a:t>
              </a:r>
              <a:r>
                <a:rPr lang="en-US" altLang="en-US" sz="2000" baseline="-25000"/>
                <a:t>11</a:t>
              </a:r>
              <a:r>
                <a:rPr lang="en-US" altLang="en-US" sz="2400"/>
                <a:t>: support of X and Y</a:t>
              </a:r>
              <a:br>
                <a:rPr lang="en-US" altLang="en-US" sz="2400"/>
              </a:br>
              <a:r>
                <a:rPr lang="en-US" altLang="en-US" sz="2400"/>
                <a:t>f</a:t>
              </a:r>
              <a:r>
                <a:rPr lang="en-US" altLang="en-US" sz="2000" baseline="-25000"/>
                <a:t>10</a:t>
              </a:r>
              <a:r>
                <a:rPr lang="en-US" altLang="en-US" sz="2400"/>
                <a:t>: support of X and Y</a:t>
              </a:r>
              <a:br>
                <a:rPr lang="en-US" altLang="en-US" sz="2400"/>
              </a:br>
              <a:r>
                <a:rPr lang="en-US" altLang="en-US" sz="2400"/>
                <a:t>f</a:t>
              </a:r>
              <a:r>
                <a:rPr lang="en-US" altLang="en-US" sz="2000" baseline="-25000"/>
                <a:t>01</a:t>
              </a:r>
              <a:r>
                <a:rPr lang="en-US" altLang="en-US" sz="2400"/>
                <a:t>: support of X and Y</a:t>
              </a:r>
              <a:br>
                <a:rPr lang="en-US" altLang="en-US" sz="2400"/>
              </a:br>
              <a:r>
                <a:rPr lang="en-US" altLang="en-US" sz="2400"/>
                <a:t>f</a:t>
              </a:r>
              <a:r>
                <a:rPr lang="en-US" altLang="en-US" sz="2000" baseline="-25000"/>
                <a:t>00</a:t>
              </a:r>
              <a:r>
                <a:rPr lang="en-US" altLang="en-US" sz="2400"/>
                <a:t>: support of X and Y</a:t>
              </a:r>
            </a:p>
          </p:txBody>
        </p:sp>
        <p:sp>
          <p:nvSpPr>
            <p:cNvPr id="80934" name="Line 34"/>
            <p:cNvSpPr>
              <a:spLocks noChangeShapeType="1"/>
            </p:cNvSpPr>
            <p:nvPr/>
          </p:nvSpPr>
          <p:spPr bwMode="auto">
            <a:xfrm>
              <a:off x="2928" y="331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5" name="Line 35"/>
            <p:cNvSpPr>
              <a:spLocks noChangeShapeType="1"/>
            </p:cNvSpPr>
            <p:nvPr/>
          </p:nvSpPr>
          <p:spPr bwMode="auto">
            <a:xfrm>
              <a:off x="2400" y="37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6" name="Line 36"/>
            <p:cNvSpPr>
              <a:spLocks noChangeShapeType="1"/>
            </p:cNvSpPr>
            <p:nvPr/>
          </p:nvSpPr>
          <p:spPr bwMode="auto">
            <a:xfrm>
              <a:off x="2389" y="351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7" name="Line 37"/>
            <p:cNvSpPr>
              <a:spLocks noChangeShapeType="1"/>
            </p:cNvSpPr>
            <p:nvPr/>
          </p:nvSpPr>
          <p:spPr bwMode="auto">
            <a:xfrm>
              <a:off x="2928" y="37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929" name="Text Box 38"/>
          <p:cNvSpPr txBox="1">
            <a:spLocks noChangeArrowheads="1"/>
          </p:cNvSpPr>
          <p:nvPr/>
        </p:nvSpPr>
        <p:spPr bwMode="auto">
          <a:xfrm>
            <a:off x="5561012" y="4724401"/>
            <a:ext cx="4876800" cy="138271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400">
                <a:solidFill>
                  <a:srgbClr val="FF0000"/>
                </a:solidFill>
              </a:rPr>
              <a:t>Used to define various measures</a:t>
            </a:r>
          </a:p>
          <a:p>
            <a:pPr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</a:pPr>
            <a:r>
              <a:rPr lang="en-US" altLang="en-US" sz="2400"/>
              <a:t> support, confidence, lift, Gini,</a:t>
            </a:r>
            <a:br>
              <a:rPr lang="en-US" altLang="en-US" sz="2400"/>
            </a:br>
            <a:r>
              <a:rPr lang="en-US" altLang="en-US" sz="2400"/>
              <a:t>   J-measure, etc.</a:t>
            </a:r>
          </a:p>
        </p:txBody>
      </p:sp>
      <p:sp>
        <p:nvSpPr>
          <p:cNvPr id="80930" name="Line 39"/>
          <p:cNvSpPr>
            <a:spLocks noChangeShapeType="1"/>
          </p:cNvSpPr>
          <p:nvPr/>
        </p:nvSpPr>
        <p:spPr bwMode="auto">
          <a:xfrm flipH="1" flipV="1">
            <a:off x="4265612" y="4271963"/>
            <a:ext cx="12954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1" name="Line 40"/>
          <p:cNvSpPr>
            <a:spLocks noChangeShapeType="1"/>
          </p:cNvSpPr>
          <p:nvPr/>
        </p:nvSpPr>
        <p:spPr bwMode="auto">
          <a:xfrm flipH="1">
            <a:off x="4189412" y="26670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32" name="Line 41"/>
          <p:cNvSpPr>
            <a:spLocks noChangeShapeType="1"/>
          </p:cNvSpPr>
          <p:nvPr/>
        </p:nvSpPr>
        <p:spPr bwMode="auto">
          <a:xfrm>
            <a:off x="2436812" y="35052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6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5554" y="423898"/>
            <a:ext cx="9690116" cy="782602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Drawback of Confidence</a:t>
            </a:r>
          </a:p>
        </p:txBody>
      </p:sp>
      <p:graphicFrame>
        <p:nvGraphicFramePr>
          <p:cNvPr id="1291267" name="Group 3"/>
          <p:cNvGraphicFramePr>
            <a:graphicFrameLocks noGrp="1"/>
          </p:cNvGraphicFramePr>
          <p:nvPr/>
        </p:nvGraphicFramePr>
        <p:xfrm>
          <a:off x="1614487" y="1295400"/>
          <a:ext cx="4038600" cy="1971676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82572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1950" name="Line 30"/>
          <p:cNvSpPr>
            <a:spLocks noChangeShapeType="1"/>
          </p:cNvSpPr>
          <p:nvPr/>
        </p:nvSpPr>
        <p:spPr bwMode="auto">
          <a:xfrm>
            <a:off x="3787775" y="16002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>
            <a:off x="1887537" y="25447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1952" name="Group 32"/>
          <p:cNvGrpSpPr>
            <a:grpSpLocks/>
          </p:cNvGrpSpPr>
          <p:nvPr/>
        </p:nvGrpSpPr>
        <p:grpSpPr bwMode="auto">
          <a:xfrm>
            <a:off x="2208212" y="3444876"/>
            <a:ext cx="7924800" cy="2678113"/>
            <a:chOff x="432" y="2170"/>
            <a:chExt cx="4656" cy="1687"/>
          </a:xfrm>
        </p:grpSpPr>
        <p:sp>
          <p:nvSpPr>
            <p:cNvPr id="81989" name="Text Box 33"/>
            <p:cNvSpPr txBox="1">
              <a:spLocks noChangeArrowheads="1"/>
            </p:cNvSpPr>
            <p:nvPr/>
          </p:nvSpPr>
          <p:spPr bwMode="auto">
            <a:xfrm>
              <a:off x="432" y="2170"/>
              <a:ext cx="4656" cy="1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CC3300"/>
                  </a:solidFill>
                  <a:latin typeface="Tahoma" panose="020B0604030504040204" pitchFamily="34" charset="0"/>
                </a:rPr>
                <a:t>Association Rule: Tea </a:t>
              </a:r>
              <a:r>
                <a:rPr lang="en-US" altLang="en-US" sz="2400" dirty="0">
                  <a:solidFill>
                    <a:srgbClr val="CC33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 Coffee</a:t>
              </a:r>
              <a:br>
                <a:rPr lang="en-US" altLang="en-US" sz="2400" dirty="0">
                  <a:solidFill>
                    <a:srgbClr val="CC33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</a:br>
              <a:r>
                <a:rPr lang="en-US" altLang="en-US" sz="2400" dirty="0">
                  <a:solidFill>
                    <a:srgbClr val="CC33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	</a:t>
              </a:r>
              <a:r>
                <a:rPr lang="en-US" altLang="en-US" sz="2400" dirty="0" smtClean="0">
                  <a:solidFill>
                    <a:srgbClr val="CC33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    </a:t>
              </a:r>
              <a:r>
                <a:rPr lang="en-US" altLang="en-US" sz="2400" dirty="0">
                  <a:solidFill>
                    <a:srgbClr val="1C5A61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Smoking</a:t>
              </a:r>
              <a:r>
                <a:rPr lang="en-US" altLang="en-US" sz="2400" dirty="0">
                  <a:solidFill>
                    <a:srgbClr val="1C5A61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2400" dirty="0">
                  <a:solidFill>
                    <a:srgbClr val="1C5A61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 Disease</a:t>
              </a:r>
              <a:endParaRPr lang="en-US" altLang="en-US" sz="2400" dirty="0">
                <a:solidFill>
                  <a:srgbClr val="1C5A61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latin typeface="Tahoma" panose="020B0604030504040204" pitchFamily="34" charset="0"/>
                </a:rPr>
                <a:t>Confidence= P(</a:t>
              </a:r>
              <a:r>
                <a:rPr lang="en-US" altLang="en-US" sz="2000" dirty="0" err="1">
                  <a:latin typeface="Tahoma" panose="020B0604030504040204" pitchFamily="34" charset="0"/>
                </a:rPr>
                <a:t>Coffee|Tea</a:t>
              </a:r>
              <a:r>
                <a:rPr lang="en-US" altLang="en-US" sz="2000" dirty="0">
                  <a:latin typeface="Tahoma" panose="020B0604030504040204" pitchFamily="34" charset="0"/>
                </a:rPr>
                <a:t>) = </a:t>
              </a:r>
              <a:r>
                <a:rPr lang="en-US" altLang="en-US" sz="2000" dirty="0">
                  <a:solidFill>
                    <a:srgbClr val="FF0000"/>
                  </a:solidFill>
                  <a:latin typeface="Tahoma" panose="020B0604030504040204" pitchFamily="34" charset="0"/>
                </a:rPr>
                <a:t>0.75</a:t>
              </a:r>
            </a:p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latin typeface="Tahoma" panose="020B0604030504040204" pitchFamily="34" charset="0"/>
                </a:rPr>
                <a:t>but P(Coffee) = </a:t>
              </a:r>
              <a:r>
                <a:rPr lang="en-US" altLang="en-US" sz="2000" dirty="0">
                  <a:solidFill>
                    <a:srgbClr val="FF0000"/>
                  </a:solidFill>
                  <a:latin typeface="Tahoma" panose="020B0604030504040204" pitchFamily="34" charset="0"/>
                </a:rPr>
                <a:t>0.9</a:t>
              </a:r>
            </a:p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Symbol" panose="05050102010706020507" pitchFamily="18" charset="2"/>
                <a:buChar char="Þ"/>
              </a:pPr>
              <a:r>
                <a:rPr lang="en-US" altLang="en-US" sz="2000" dirty="0">
                  <a:latin typeface="Tahoma" panose="020B0604030504040204" pitchFamily="34" charset="0"/>
                  <a:sym typeface="Symbol" panose="05050102010706020507" pitchFamily="18" charset="2"/>
                </a:rPr>
                <a:t> Although confidence is high, rule is misleading</a:t>
              </a:r>
            </a:p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Symbol" panose="05050102010706020507" pitchFamily="18" charset="2"/>
                <a:buChar char="Þ"/>
              </a:pPr>
              <a:r>
                <a:rPr lang="en-US" altLang="en-US" sz="2000" dirty="0">
                  <a:latin typeface="Tahoma" panose="020B0604030504040204" pitchFamily="34" charset="0"/>
                </a:rPr>
                <a:t> P(</a:t>
              </a:r>
              <a:r>
                <a:rPr lang="en-US" altLang="en-US" sz="2000" dirty="0" err="1">
                  <a:latin typeface="Tahoma" panose="020B0604030504040204" pitchFamily="34" charset="0"/>
                </a:rPr>
                <a:t>Coffee|Tea</a:t>
              </a:r>
              <a:r>
                <a:rPr lang="en-US" altLang="en-US" sz="2000" dirty="0">
                  <a:latin typeface="Tahoma" panose="020B0604030504040204" pitchFamily="34" charset="0"/>
                </a:rPr>
                <a:t>) = 0.9375</a:t>
              </a:r>
            </a:p>
          </p:txBody>
        </p:sp>
        <p:sp>
          <p:nvSpPr>
            <p:cNvPr id="81990" name="Line 34"/>
            <p:cNvSpPr>
              <a:spLocks noChangeShapeType="1"/>
            </p:cNvSpPr>
            <p:nvPr/>
          </p:nvSpPr>
          <p:spPr bwMode="auto">
            <a:xfrm>
              <a:off x="1329" y="363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789612" y="1295400"/>
          <a:ext cx="4876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Smoking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1125860" y="429777"/>
            <a:ext cx="9690116" cy="85461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Example 2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1295400"/>
            <a:ext cx="900296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69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Interestingness Measure: Correlations (Lift)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1804" y="1124744"/>
            <a:ext cx="5484971" cy="5105400"/>
          </a:xfrm>
        </p:spPr>
        <p:txBody>
          <a:bodyPr/>
          <a:lstStyle/>
          <a:p>
            <a:r>
              <a:rPr lang="en-US" altLang="en-US" dirty="0" smtClean="0"/>
              <a:t>To overcome this, we have</a:t>
            </a:r>
          </a:p>
          <a:p>
            <a:r>
              <a:rPr lang="en-US" altLang="en-US" dirty="0" smtClean="0"/>
              <a:t> A     B [support,  confidence,  correlation]</a:t>
            </a:r>
          </a:p>
          <a:p>
            <a:r>
              <a:rPr lang="en-US" altLang="en-US" dirty="0" smtClean="0">
                <a:sym typeface="Symbol" panose="05050102010706020507" pitchFamily="18" charset="2"/>
              </a:rPr>
              <a:t>Lift is a simple correlation measure</a:t>
            </a: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If lift &lt; 1, then A and B are negatively correlated</a:t>
            </a: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If lift &gt; 1, then A and B positively correlated</a:t>
            </a: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If lift = 1, then A and B are independent</a:t>
            </a:r>
          </a:p>
          <a:p>
            <a:endParaRPr lang="en-US" altLang="en-US" dirty="0" smtClean="0">
              <a:sym typeface="Symbol" panose="05050102010706020507" pitchFamily="18" charset="2"/>
            </a:endParaRPr>
          </a:p>
          <a:p>
            <a:endParaRPr lang="en-US" altLang="en-US" dirty="0" smtClean="0">
              <a:sym typeface="Symbol" panose="05050102010706020507" pitchFamily="18" charset="2"/>
            </a:endParaRPr>
          </a:p>
          <a:p>
            <a:r>
              <a:rPr lang="en-US" altLang="en-US" dirty="0" smtClean="0">
                <a:sym typeface="Symbol" panose="05050102010706020507" pitchFamily="18" charset="2"/>
              </a:rPr>
              <a:t>Since lift &lt; 1, it is negatively correlated</a:t>
            </a:r>
          </a:p>
          <a:p>
            <a:r>
              <a:rPr lang="en-US" altLang="en-US" dirty="0" smtClean="0">
                <a:sym typeface="Symbol" panose="05050102010706020507" pitchFamily="18" charset="2"/>
              </a:rPr>
              <a:t>Chi-square test: </a:t>
            </a:r>
          </a:p>
          <a:p>
            <a:r>
              <a:rPr lang="en-US" altLang="en-US" dirty="0" smtClean="0">
                <a:sym typeface="Symbol" panose="05050102010706020507" pitchFamily="18" charset="2"/>
              </a:rPr>
              <a:t>Gives the same measure as lift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graphicFrame>
        <p:nvGraphicFramePr>
          <p:cNvPr id="83972" name="Object 39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218388045"/>
              </p:ext>
            </p:extLst>
          </p:nvPr>
        </p:nvGraphicFramePr>
        <p:xfrm>
          <a:off x="6454452" y="2413000"/>
          <a:ext cx="3711774" cy="66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6" name="Equation" r:id="rId3" imgW="2209800" imgH="393700" progId="Equation.3">
                  <p:embed/>
                </p:oleObj>
              </mc:Choice>
              <mc:Fallback>
                <p:oleObj name="Equation" r:id="rId3" imgW="2209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452" y="2413000"/>
                        <a:ext cx="3711774" cy="661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96959"/>
              </p:ext>
            </p:extLst>
          </p:nvPr>
        </p:nvGraphicFramePr>
        <p:xfrm>
          <a:off x="6958508" y="1339850"/>
          <a:ext cx="22764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7" name="Equation" r:id="rId5" imgW="1397000" imgH="419100" progId="Equation.3">
                  <p:embed/>
                </p:oleObj>
              </mc:Choice>
              <mc:Fallback>
                <p:oleObj name="Equation" r:id="rId5" imgW="1397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508" y="1339850"/>
                        <a:ext cx="22764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38945"/>
              </p:ext>
            </p:extLst>
          </p:nvPr>
        </p:nvGraphicFramePr>
        <p:xfrm>
          <a:off x="5713412" y="4794250"/>
          <a:ext cx="3230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8" name="Equation" r:id="rId7" imgW="1854200" imgH="444500" progId="Equation.3">
                  <p:embed/>
                </p:oleObj>
              </mc:Choice>
              <mc:Fallback>
                <p:oleObj name="Equation" r:id="rId7" imgW="1854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2" y="4794250"/>
                        <a:ext cx="3230562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5" name="Picture 13" descr="ch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5029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057100"/>
              </p:ext>
            </p:extLst>
          </p:nvPr>
        </p:nvGraphicFramePr>
        <p:xfrm>
          <a:off x="1135385" y="1619250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9" name="Equation" r:id="rId10" imgW="190417" imgH="152334" progId="Equation.3">
                  <p:embed/>
                </p:oleObj>
              </mc:Choice>
              <mc:Fallback>
                <p:oleObj name="Equation" r:id="rId10" imgW="190417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385" y="1619250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61992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Statistical-based Measures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Measures that take into account statistical dependence</a:t>
            </a:r>
          </a:p>
        </p:txBody>
      </p:sp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2208212" y="2286000"/>
          <a:ext cx="762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Equation" r:id="rId3" imgW="3098800" imgH="1549400" progId="Equation.3">
                  <p:embed/>
                </p:oleObj>
              </mc:Choice>
              <mc:Fallback>
                <p:oleObj name="Equation" r:id="rId3" imgW="3098800" imgH="154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2" y="2286000"/>
                        <a:ext cx="7620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6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1543" y="365760"/>
            <a:ext cx="9690116" cy="85344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Example: Lift/Interest</a:t>
            </a:r>
          </a:p>
        </p:txBody>
      </p:sp>
      <p:graphicFrame>
        <p:nvGraphicFramePr>
          <p:cNvPr id="1294339" name="Group 3"/>
          <p:cNvGraphicFramePr>
            <a:graphicFrameLocks noGrp="1"/>
          </p:cNvGraphicFramePr>
          <p:nvPr/>
        </p:nvGraphicFramePr>
        <p:xfrm>
          <a:off x="2589212" y="1219200"/>
          <a:ext cx="4038600" cy="1971676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82572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36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6046" name="Line 30"/>
          <p:cNvSpPr>
            <a:spLocks noChangeShapeType="1"/>
          </p:cNvSpPr>
          <p:nvPr/>
        </p:nvSpPr>
        <p:spPr bwMode="auto">
          <a:xfrm>
            <a:off x="4722812" y="16002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47" name="Line 31"/>
          <p:cNvSpPr>
            <a:spLocks noChangeShapeType="1"/>
          </p:cNvSpPr>
          <p:nvPr/>
        </p:nvSpPr>
        <p:spPr bwMode="auto">
          <a:xfrm>
            <a:off x="2894012" y="2438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48" name="Text Box 32"/>
          <p:cNvSpPr txBox="1">
            <a:spLocks noChangeArrowheads="1"/>
          </p:cNvSpPr>
          <p:nvPr/>
        </p:nvSpPr>
        <p:spPr bwMode="auto">
          <a:xfrm>
            <a:off x="2208212" y="3444876"/>
            <a:ext cx="80772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           </a:t>
            </a:r>
            <a:r>
              <a:rPr lang="en-US" altLang="en-US" sz="2400">
                <a:solidFill>
                  <a:srgbClr val="CC3300"/>
                </a:solidFill>
                <a:latin typeface="Tahoma" panose="020B0604030504040204" pitchFamily="34" charset="0"/>
              </a:rPr>
              <a:t>Association Rule: Tea </a:t>
            </a:r>
            <a:r>
              <a:rPr lang="en-US" altLang="en-US" sz="2400">
                <a:solidFill>
                  <a:srgbClr val="CC33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 Coffee</a:t>
            </a:r>
            <a:br>
              <a:rPr lang="en-US" altLang="en-US" sz="2400">
                <a:solidFill>
                  <a:srgbClr val="CC3300"/>
                </a:solidFill>
                <a:latin typeface="Tahoma" panose="020B0604030504040204" pitchFamily="34" charset="0"/>
                <a:sym typeface="Symbol" panose="05050102010706020507" pitchFamily="18" charset="2"/>
              </a:rPr>
            </a:br>
            <a:endParaRPr lang="en-US" altLang="en-US" sz="2400">
              <a:solidFill>
                <a:srgbClr val="CC33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Confidence= P(Coffee|Tea) = </a:t>
            </a:r>
            <a:r>
              <a:rPr lang="en-US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0.75</a:t>
            </a:r>
          </a:p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but P(Coffee) = </a:t>
            </a:r>
            <a:r>
              <a:rPr lang="en-US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0.9</a:t>
            </a:r>
          </a:p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</a:pPr>
            <a:r>
              <a:rPr lang="en-US" altLang="en-US" sz="2000">
                <a:latin typeface="Tahoma" panose="020B0604030504040204" pitchFamily="34" charset="0"/>
                <a:sym typeface="Symbol" panose="05050102010706020507" pitchFamily="18" charset="2"/>
              </a:rPr>
              <a:t> Lift =</a:t>
            </a:r>
            <a:r>
              <a:rPr lang="en-US" altLang="en-US" sz="2000">
                <a:latin typeface="Tahoma" panose="020B0604030504040204" pitchFamily="34" charset="0"/>
              </a:rPr>
              <a:t> 0.75/0.9= 0.8333 (&lt; 1, therefore is negatively associated)</a:t>
            </a:r>
          </a:p>
        </p:txBody>
      </p:sp>
    </p:spTree>
    <p:extLst>
      <p:ext uri="{BB962C8B-B14F-4D97-AF65-F5344CB8AC3E}">
        <p14:creationId xmlns:p14="http://schemas.microsoft.com/office/powerpoint/2010/main" val="148477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Frequent </a:t>
            </a:r>
            <a:r>
              <a:rPr lang="en-US" i="1" dirty="0" err="1"/>
              <a:t>Itemset</a:t>
            </a:r>
            <a:r>
              <a:rPr lang="en-US" i="1" dirty="0"/>
              <a:t> Mining </a:t>
            </a:r>
            <a:r>
              <a:rPr lang="en-US" dirty="0"/>
              <a:t>(FIM) refers to a data mining method which helps in discovering the </a:t>
            </a:r>
            <a:r>
              <a:rPr lang="en-US" dirty="0" err="1"/>
              <a:t>itemsets</a:t>
            </a:r>
            <a:r>
              <a:rPr lang="en-US" dirty="0"/>
              <a:t> that appear frequently in a </a:t>
            </a:r>
            <a:r>
              <a:rPr lang="en-US" dirty="0" smtClean="0"/>
              <a:t>dataset.</a:t>
            </a:r>
          </a:p>
          <a:p>
            <a:r>
              <a:rPr lang="en-US" b="1" dirty="0" smtClean="0"/>
              <a:t>Example</a:t>
            </a:r>
          </a:p>
          <a:p>
            <a:pPr lvl="1"/>
            <a:r>
              <a:rPr lang="en-US" dirty="0" smtClean="0"/>
              <a:t>Customers who buy items frequently together in a departmental store.</a:t>
            </a:r>
          </a:p>
          <a:p>
            <a:pPr lvl="1"/>
            <a:r>
              <a:rPr lang="en-US" dirty="0" smtClean="0"/>
              <a:t>Students who select two or more courses frequently together.</a:t>
            </a:r>
          </a:p>
          <a:p>
            <a:pPr lvl="1"/>
            <a:r>
              <a:rPr lang="en-US" dirty="0" smtClean="0"/>
              <a:t>Bread and Jam</a:t>
            </a:r>
          </a:p>
          <a:p>
            <a:pPr lvl="1"/>
            <a:r>
              <a:rPr lang="en-US" dirty="0" smtClean="0"/>
              <a:t>Xiaomi Pad 7 with keyboard and focus pen.</a:t>
            </a:r>
          </a:p>
          <a:p>
            <a:pPr lvl="1"/>
            <a:r>
              <a:rPr lang="en-US" dirty="0" smtClean="0"/>
              <a:t>Toothpaste </a:t>
            </a:r>
            <a:r>
              <a:rPr lang="en-US" dirty="0"/>
              <a:t>and </a:t>
            </a:r>
            <a:r>
              <a:rPr lang="en-US" dirty="0" smtClean="0"/>
              <a:t>toothbrush</a:t>
            </a:r>
          </a:p>
          <a:p>
            <a:pPr marL="365760" indent="-283464">
              <a:lnSpc>
                <a:spcPct val="13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/>
              <a:t>Applications</a:t>
            </a:r>
          </a:p>
          <a:p>
            <a:pPr marL="640080" lvl="1" indent="-23774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Verdana"/>
              <a:buChar char="◦"/>
              <a:defRPr/>
            </a:pPr>
            <a:r>
              <a:rPr lang="en-US" dirty="0"/>
              <a:t>Market Basket data analysis, cross-marketing, catalog design, sale campaign analysis, Web log (click stream) analysis, and DNA sequence analysis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20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1543" y="365760"/>
            <a:ext cx="9690116" cy="972503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Drawback of Lift &amp; Interest</a:t>
            </a:r>
          </a:p>
        </p:txBody>
      </p:sp>
      <p:graphicFrame>
        <p:nvGraphicFramePr>
          <p:cNvPr id="1295363" name="Group 3"/>
          <p:cNvGraphicFramePr>
            <a:graphicFrameLocks noGrp="1"/>
          </p:cNvGraphicFramePr>
          <p:nvPr/>
        </p:nvGraphicFramePr>
        <p:xfrm>
          <a:off x="1979612" y="1676400"/>
          <a:ext cx="3581400" cy="1584704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0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0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0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95390" name="Group 30"/>
          <p:cNvGraphicFramePr>
            <a:graphicFrameLocks noGrp="1"/>
          </p:cNvGraphicFramePr>
          <p:nvPr/>
        </p:nvGraphicFramePr>
        <p:xfrm>
          <a:off x="6323012" y="1676401"/>
          <a:ext cx="3581400" cy="1589087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13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19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19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319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7097" name="Object 57"/>
          <p:cNvGraphicFramePr>
            <a:graphicFrameLocks noChangeAspect="1"/>
          </p:cNvGraphicFramePr>
          <p:nvPr/>
        </p:nvGraphicFramePr>
        <p:xfrm>
          <a:off x="2119313" y="3657601"/>
          <a:ext cx="3071813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3" imgW="2527300" imgH="787400" progId="Equation.3">
                  <p:embed/>
                </p:oleObj>
              </mc:Choice>
              <mc:Fallback>
                <p:oleObj name="Equation" r:id="rId3" imgW="25273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3657601"/>
                        <a:ext cx="3071813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98" name="Object 58"/>
          <p:cNvGraphicFramePr>
            <a:graphicFrameLocks noChangeAspect="1"/>
          </p:cNvGraphicFramePr>
          <p:nvPr/>
        </p:nvGraphicFramePr>
        <p:xfrm>
          <a:off x="6310313" y="3733801"/>
          <a:ext cx="33813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Equation" r:id="rId5" imgW="2781300" imgH="787400" progId="Equation.3">
                  <p:embed/>
                </p:oleObj>
              </mc:Choice>
              <mc:Fallback>
                <p:oleObj name="Equation" r:id="rId5" imgW="27813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313" y="3733801"/>
                        <a:ext cx="3381375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99" name="Text Box 59"/>
          <p:cNvSpPr txBox="1">
            <a:spLocks noChangeArrowheads="1"/>
          </p:cNvSpPr>
          <p:nvPr/>
        </p:nvSpPr>
        <p:spPr bwMode="auto">
          <a:xfrm>
            <a:off x="6094412" y="5105401"/>
            <a:ext cx="4419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Statistical independence: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If P(X,Y)=P(X)P(Y)  =&gt; Lift = 1</a:t>
            </a:r>
          </a:p>
        </p:txBody>
      </p:sp>
      <p:sp>
        <p:nvSpPr>
          <p:cNvPr id="87100" name="Line 60"/>
          <p:cNvSpPr>
            <a:spLocks noChangeShapeType="1"/>
          </p:cNvSpPr>
          <p:nvPr/>
        </p:nvSpPr>
        <p:spPr bwMode="auto">
          <a:xfrm>
            <a:off x="4189412" y="17526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1" name="Line 61"/>
          <p:cNvSpPr>
            <a:spLocks noChangeShapeType="1"/>
          </p:cNvSpPr>
          <p:nvPr/>
        </p:nvSpPr>
        <p:spPr bwMode="auto">
          <a:xfrm>
            <a:off x="2360612" y="2514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2" name="Line 62"/>
          <p:cNvSpPr>
            <a:spLocks noChangeShapeType="1"/>
          </p:cNvSpPr>
          <p:nvPr/>
        </p:nvSpPr>
        <p:spPr bwMode="auto">
          <a:xfrm>
            <a:off x="8532812" y="1752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103" name="Line 63"/>
          <p:cNvSpPr>
            <a:spLocks noChangeShapeType="1"/>
          </p:cNvSpPr>
          <p:nvPr/>
        </p:nvSpPr>
        <p:spPr bwMode="auto">
          <a:xfrm>
            <a:off x="6704012" y="2514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Counting Frequent Items in a </a:t>
            </a:r>
            <a:r>
              <a:rPr lang="en-IN" b="1" dirty="0" smtClean="0"/>
              <a:t>Stream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4C99D79-8A4B-4031-B1E0-AF26F8EDF2BC}" type="slidenum">
              <a:rPr lang="en-IN" smtClean="0"/>
              <a:pPr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6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What is a stream item?</a:t>
            </a:r>
          </a:p>
          <a:p>
            <a:pPr lvl="1"/>
            <a:r>
              <a:rPr lang="en-IN" sz="2800" dirty="0" smtClean="0"/>
              <a:t>These are only </a:t>
            </a:r>
            <a:r>
              <a:rPr lang="en-US" sz="2800" dirty="0" smtClean="0"/>
              <a:t>available </a:t>
            </a:r>
            <a:r>
              <a:rPr lang="en-US" sz="2800" dirty="0"/>
              <a:t>when they </a:t>
            </a:r>
            <a:r>
              <a:rPr lang="en-US" sz="2800" dirty="0" smtClean="0"/>
              <a:t>arrive.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arrival rate is so great that </a:t>
            </a:r>
            <a:r>
              <a:rPr lang="en-US" sz="2800" dirty="0" smtClean="0"/>
              <a:t>we cannot </a:t>
            </a:r>
            <a:r>
              <a:rPr lang="en-US" sz="2800" dirty="0"/>
              <a:t>store the entire stream in a way that allows easy querying. 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 err="1"/>
              <a:t>itemsets</a:t>
            </a:r>
            <a:r>
              <a:rPr lang="en-US" sz="2800" dirty="0"/>
              <a:t> that are frequent </a:t>
            </a:r>
            <a:r>
              <a:rPr lang="en-US" sz="2800" dirty="0" smtClean="0"/>
              <a:t>in today’s </a:t>
            </a:r>
            <a:r>
              <a:rPr lang="en-US" sz="2800" dirty="0"/>
              <a:t>stream may not be frequent </a:t>
            </a:r>
            <a:r>
              <a:rPr lang="en-US" sz="2800" dirty="0" smtClean="0"/>
              <a:t>tomorrow.</a:t>
            </a:r>
          </a:p>
          <a:p>
            <a:pPr lvl="1"/>
            <a:r>
              <a:rPr lang="en-US" sz="2800" dirty="0" smtClean="0"/>
              <a:t>There </a:t>
            </a:r>
            <a:r>
              <a:rPr lang="en-US" sz="2800" dirty="0"/>
              <a:t>is no end to a </a:t>
            </a:r>
            <a:r>
              <a:rPr lang="en-US" sz="2800" dirty="0" smtClean="0"/>
              <a:t>stream, unlike a file.</a:t>
            </a:r>
          </a:p>
          <a:p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72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830992"/>
          </a:xfrm>
        </p:spPr>
        <p:txBody>
          <a:bodyPr/>
          <a:lstStyle/>
          <a:p>
            <a:r>
              <a:rPr lang="en-IN" dirty="0"/>
              <a:t>The Frequent Items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543" y="1196752"/>
            <a:ext cx="9690116" cy="4968552"/>
          </a:xfrm>
        </p:spPr>
        <p:txBody>
          <a:bodyPr/>
          <a:lstStyle/>
          <a:p>
            <a:r>
              <a:rPr lang="en-US" dirty="0"/>
              <a:t>The Frequent Items Problem (aka Heavy Hitters): given stream of N items, find those that occur most </a:t>
            </a:r>
            <a:r>
              <a:rPr lang="en-US" dirty="0" smtClean="0"/>
              <a:t>frequently</a:t>
            </a:r>
          </a:p>
          <a:p>
            <a:r>
              <a:rPr lang="en-US" dirty="0" smtClean="0"/>
              <a:t>E.g</a:t>
            </a:r>
            <a:r>
              <a:rPr lang="en-US" dirty="0"/>
              <a:t>. Find all items occurring more than 1% of the time </a:t>
            </a:r>
            <a:endParaRPr lang="en-US" dirty="0" smtClean="0"/>
          </a:p>
          <a:p>
            <a:r>
              <a:rPr lang="en-US" dirty="0" smtClean="0"/>
              <a:t>Formally </a:t>
            </a:r>
            <a:r>
              <a:rPr lang="en-US" dirty="0"/>
              <a:t>“hard” in small space, so allow approximation </a:t>
            </a:r>
            <a:endParaRPr lang="en-US" dirty="0" smtClean="0"/>
          </a:p>
          <a:p>
            <a:r>
              <a:rPr lang="en-US" dirty="0" smtClean="0"/>
              <a:t>Find </a:t>
            </a:r>
            <a:r>
              <a:rPr lang="en-US" dirty="0"/>
              <a:t>all items with count ≥ </a:t>
            </a:r>
            <a:r>
              <a:rPr lang="en-US" dirty="0" err="1"/>
              <a:t>φN</a:t>
            </a:r>
            <a:r>
              <a:rPr lang="en-US" dirty="0"/>
              <a:t>, none with count &lt; (φ−ε)N – Error 0 &lt; ε &lt; 1, e.g. ε = 1/1000 – Related problem: estimate each frequency with error ±</a:t>
            </a:r>
            <a:r>
              <a:rPr lang="en-US" dirty="0" err="1"/>
              <a:t>εN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33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4397946"/>
            <a:ext cx="5778998" cy="23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Frequent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natural question on streaming data – Track bandwidth hogs, popular destinations etc.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subject of much streaming research – Scores of papers on the subject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core streaming problem – Many streaming problems connected to frequent items (</a:t>
            </a:r>
            <a:r>
              <a:rPr lang="en-US" dirty="0" err="1"/>
              <a:t>itemset</a:t>
            </a:r>
            <a:r>
              <a:rPr lang="en-US" dirty="0"/>
              <a:t> mining, entropy estimation, compressed sensing)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practical applications – Search log mining, network data analysis, DBMS optimization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61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327638"/>
            <a:ext cx="9690116" cy="975008"/>
          </a:xfrm>
        </p:spPr>
        <p:txBody>
          <a:bodyPr/>
          <a:lstStyle/>
          <a:p>
            <a:r>
              <a:rPr lang="en-IN" dirty="0"/>
              <a:t>Data Stream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484784"/>
            <a:ext cx="9690116" cy="51688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model data streams as sequences of simple tuples </a:t>
            </a:r>
            <a:endParaRPr lang="en-US" dirty="0" smtClean="0"/>
          </a:p>
          <a:p>
            <a:r>
              <a:rPr lang="en-US" dirty="0" smtClean="0"/>
              <a:t>Complexity </a:t>
            </a:r>
            <a:r>
              <a:rPr lang="en-US" dirty="0"/>
              <a:t>arises from massive length of streams </a:t>
            </a:r>
            <a:endParaRPr lang="en-US" dirty="0" smtClean="0"/>
          </a:p>
          <a:p>
            <a:r>
              <a:rPr lang="en-US" b="1" dirty="0" smtClean="0"/>
              <a:t>Arrivals </a:t>
            </a:r>
            <a:r>
              <a:rPr lang="en-US" b="1" dirty="0"/>
              <a:t>only streams: </a:t>
            </a:r>
            <a:r>
              <a:rPr lang="en-US" dirty="0"/>
              <a:t>– Example: (x, 3), (y, 2), (x, 2) encodes the arrival of 3 copies of item x, 2 copies of y, then 2 copies of x. – Could represent </a:t>
            </a:r>
            <a:r>
              <a:rPr lang="en-US" dirty="0" err="1"/>
              <a:t>eg</a:t>
            </a:r>
            <a:r>
              <a:rPr lang="en-US" dirty="0"/>
              <a:t>. packets on a network; power </a:t>
            </a:r>
            <a:r>
              <a:rPr lang="en-US" dirty="0" smtClean="0"/>
              <a:t>usage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Arrivals </a:t>
            </a:r>
            <a:r>
              <a:rPr lang="en-US" b="1" dirty="0"/>
              <a:t>and departures: </a:t>
            </a:r>
            <a:r>
              <a:rPr lang="en-US" dirty="0"/>
              <a:t>– Example: (x, 3), (y,2), (x, -2) encodes final state of (x, 1), (y, 2). – Can represent fluctuating quantities, measure differences between two distributions, or represent general signals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35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3899170"/>
            <a:ext cx="2848373" cy="12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89" y="3730652"/>
            <a:ext cx="2029108" cy="88594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133972" y="3534894"/>
            <a:ext cx="432048" cy="3981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Up Arrow 8"/>
          <p:cNvSpPr/>
          <p:nvPr/>
        </p:nvSpPr>
        <p:spPr>
          <a:xfrm>
            <a:off x="8682241" y="4467787"/>
            <a:ext cx="504056" cy="61711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5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Park-Chen-Yu </a:t>
            </a:r>
            <a:r>
              <a:rPr lang="en-IN" sz="6600" dirty="0" smtClean="0"/>
              <a:t>(PCY)</a:t>
            </a:r>
            <a:br>
              <a:rPr lang="en-IN" sz="6600" dirty="0" smtClean="0"/>
            </a:br>
            <a:r>
              <a:rPr lang="en-IN" sz="6600" dirty="0" smtClean="0"/>
              <a:t>Algorithm</a:t>
            </a:r>
            <a:endParaRPr lang="en-IN" sz="6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4C99D79-8A4B-4031-B1E0-AF26F8EDF2BC}" type="slidenum">
              <a:rPr lang="en-IN" smtClean="0"/>
              <a:pPr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2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Apriori</a:t>
            </a:r>
            <a:r>
              <a:rPr lang="en-US" dirty="0"/>
              <a:t> Algorithm finds frequent </a:t>
            </a:r>
            <a:r>
              <a:rPr lang="en-US" dirty="0" err="1"/>
              <a:t>itemsets</a:t>
            </a:r>
            <a:r>
              <a:rPr lang="en-US" dirty="0"/>
              <a:t> by making several passes over a dataset</a:t>
            </a:r>
            <a:r>
              <a:rPr lang="en-US" dirty="0" smtClean="0"/>
              <a:t>.</a:t>
            </a:r>
          </a:p>
          <a:p>
            <a:r>
              <a:rPr lang="en-US" dirty="0"/>
              <a:t>We can see that the memory requirements will grow quite quickly as the number of frequent items increases, since the number of possible candidate pairs skyrockets</a:t>
            </a:r>
            <a:r>
              <a:rPr lang="en-US" dirty="0" smtClean="0"/>
              <a:t>.</a:t>
            </a:r>
          </a:p>
          <a:p>
            <a:r>
              <a:rPr lang="en-US" dirty="0"/>
              <a:t>Park, Chen, and Yu </a:t>
            </a:r>
            <a:r>
              <a:rPr lang="en-US" dirty="0" smtClean="0"/>
              <a:t>is a Hash </a:t>
            </a:r>
            <a:r>
              <a:rPr lang="en-US" dirty="0"/>
              <a:t>Based </a:t>
            </a:r>
            <a:r>
              <a:rPr lang="en-US" dirty="0" smtClean="0"/>
              <a:t>Algorithm. </a:t>
            </a:r>
            <a:r>
              <a:rPr lang="en-US" dirty="0"/>
              <a:t>The algorithm uses hashing during the first pass to reduce the number of candidate pairs that are considered in the second pass</a:t>
            </a:r>
            <a:r>
              <a:rPr lang="en-US" dirty="0" smtClean="0"/>
              <a:t>.</a:t>
            </a:r>
          </a:p>
          <a:p>
            <a:r>
              <a:rPr lang="en-US" b="1" dirty="0"/>
              <a:t>What is </a:t>
            </a:r>
            <a:r>
              <a:rPr lang="en-US" b="1" dirty="0" smtClean="0"/>
              <a:t>PCY algorithm?</a:t>
            </a:r>
            <a:endParaRPr lang="en-US" b="1" dirty="0"/>
          </a:p>
          <a:p>
            <a:pPr lvl="1"/>
            <a:r>
              <a:rPr lang="en-US" b="1" dirty="0" smtClean="0"/>
              <a:t>Answer:</a:t>
            </a:r>
            <a:r>
              <a:rPr lang="en-US" b="1" dirty="0"/>
              <a:t> </a:t>
            </a:r>
            <a:r>
              <a:rPr lang="en-US" dirty="0"/>
              <a:t>The PCY algorithm is designed to find frequent item sets in Big Data by efficiently pruning infrequent items to improve computational </a:t>
            </a:r>
            <a:r>
              <a:rPr lang="en-US" dirty="0" smtClean="0"/>
              <a:t>efficiency.</a:t>
            </a:r>
            <a:endParaRPr lang="en-US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1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 Key </a:t>
            </a:r>
            <a:r>
              <a:rPr lang="en-IN" dirty="0" smtClean="0"/>
              <a:t>Intuition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PCY algorithm utilizes a main memory representation with a two-pass approach involving item counting, hash table creation, and the use of bitmaps.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optimization helps in reducing computational complexity and improving efficiency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If </a:t>
            </a:r>
            <a:r>
              <a:rPr lang="en-US" dirty="0"/>
              <a:t>items that started with the letter </a:t>
            </a:r>
            <a:r>
              <a:rPr lang="en-US" i="1" dirty="0"/>
              <a:t>‘a’ </a:t>
            </a:r>
            <a:r>
              <a:rPr lang="en-US" i="1" dirty="0" smtClean="0"/>
              <a:t>&lt; </a:t>
            </a:r>
            <a:r>
              <a:rPr lang="en-US" dirty="0" smtClean="0"/>
              <a:t>min.</a:t>
            </a:r>
            <a:r>
              <a:rPr lang="en-US" i="1" dirty="0" smtClean="0"/>
              <a:t> </a:t>
            </a:r>
            <a:r>
              <a:rPr lang="en-US" dirty="0" smtClean="0"/>
              <a:t>support      </a:t>
            </a:r>
            <a:r>
              <a:rPr lang="en-US" b="1" dirty="0" smtClean="0"/>
              <a:t>then</a:t>
            </a:r>
            <a:r>
              <a:rPr lang="en-US" dirty="0" smtClean="0"/>
              <a:t> </a:t>
            </a:r>
            <a:r>
              <a:rPr lang="en-US" dirty="0"/>
              <a:t>none of the items </a:t>
            </a:r>
            <a:r>
              <a:rPr lang="en-US" dirty="0" smtClean="0"/>
              <a:t>with start letter </a:t>
            </a:r>
            <a:r>
              <a:rPr lang="en-US" i="1" dirty="0" smtClean="0"/>
              <a:t>‘a</a:t>
            </a:r>
            <a:r>
              <a:rPr lang="en-US" i="1" dirty="0"/>
              <a:t>’</a:t>
            </a:r>
            <a:r>
              <a:rPr lang="en-US" dirty="0"/>
              <a:t> are </a:t>
            </a:r>
            <a:r>
              <a:rPr lang="en-US" dirty="0" smtClean="0"/>
              <a:t>frequent.</a:t>
            </a:r>
          </a:p>
          <a:p>
            <a:r>
              <a:rPr lang="en-US" dirty="0" smtClean="0"/>
              <a:t>It uses  modified Hash technique.</a:t>
            </a:r>
          </a:p>
          <a:p>
            <a:r>
              <a:rPr lang="en-US" dirty="0"/>
              <a:t>Each bucket </a:t>
            </a:r>
            <a:r>
              <a:rPr lang="en-US" dirty="0" smtClean="0"/>
              <a:t> = </a:t>
            </a:r>
            <a:r>
              <a:rPr lang="en-US" b="1" dirty="0" smtClean="0"/>
              <a:t>single </a:t>
            </a:r>
            <a:r>
              <a:rPr lang="en-US" b="1" dirty="0"/>
              <a:t>integer</a:t>
            </a:r>
            <a:r>
              <a:rPr lang="en-US" dirty="0"/>
              <a:t> that represents the number of times something has hashed to that bucket.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35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>
                <a:latin typeface="Arial Narrow" panose="020B0606020202030204" pitchFamily="34" charset="0"/>
              </a:rPr>
              <a:t>Let s = 3 be the support </a:t>
            </a:r>
            <a:r>
              <a:rPr lang="en-IN" dirty="0" err="1">
                <a:latin typeface="Arial Narrow" panose="020B0606020202030204" pitchFamily="34" charset="0"/>
              </a:rPr>
              <a:t>cutoff</a:t>
            </a:r>
            <a:r>
              <a:rPr lang="en-IN" dirty="0">
                <a:latin typeface="Arial Narrow" panose="020B0606020202030204" pitchFamily="34" charset="0"/>
              </a:rPr>
              <a:t> for being considered ‘frequent’.</a:t>
            </a:r>
          </a:p>
          <a:p>
            <a:r>
              <a:rPr lang="en-IN" dirty="0" smtClean="0">
                <a:latin typeface="Arial Narrow" panose="020B0606020202030204" pitchFamily="34" charset="0"/>
              </a:rPr>
              <a:t>Consider the dataset as</a:t>
            </a:r>
            <a:r>
              <a:rPr lang="en-IN" dirty="0">
                <a:latin typeface="Arial Narrow" panose="020B0606020202030204" pitchFamily="34" charset="0"/>
              </a:rPr>
              <a:t>: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Apples, Avocados, Bacon, Blueberries, Carrots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Almonds, Avocados, Bacon, Bananas, Durian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Almonds, Bacon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Avocado, Bananas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 smtClean="0">
                <a:latin typeface="Arial Narrow" panose="020B0606020202030204" pitchFamily="34" charset="0"/>
              </a:rPr>
              <a:t>Almonds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Step 1 (1 frequent </a:t>
            </a:r>
            <a:r>
              <a:rPr lang="en-US" b="1" dirty="0" err="1" smtClean="0">
                <a:solidFill>
                  <a:srgbClr val="0070C0"/>
                </a:solidFill>
                <a:latin typeface="Arial Narrow" panose="020B0606020202030204" pitchFamily="34" charset="0"/>
              </a:rPr>
              <a:t>itemset</a:t>
            </a:r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): </a:t>
            </a:r>
            <a:r>
              <a:rPr lang="en-US" dirty="0" smtClean="0">
                <a:latin typeface="Arial Narrow" panose="020B0606020202030204" pitchFamily="34" charset="0"/>
              </a:rPr>
              <a:t>The count = 1, after processing the first basket.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Step 2 (2 frequent </a:t>
            </a:r>
            <a:r>
              <a:rPr lang="en-US" b="1" dirty="0" err="1" smtClean="0">
                <a:solidFill>
                  <a:srgbClr val="0070C0"/>
                </a:solidFill>
                <a:latin typeface="Arial Narrow" panose="020B0606020202030204" pitchFamily="34" charset="0"/>
              </a:rPr>
              <a:t>itemset</a:t>
            </a:r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): </a:t>
            </a:r>
            <a:r>
              <a:rPr lang="en-US" dirty="0" smtClean="0">
                <a:latin typeface="Arial Narrow" panose="020B0606020202030204" pitchFamily="34" charset="0"/>
              </a:rPr>
              <a:t>T</a:t>
            </a:r>
            <a:r>
              <a:rPr lang="en-IN" dirty="0">
                <a:latin typeface="Arial Narrow" panose="020B0606020202030204" pitchFamily="34" charset="0"/>
              </a:rPr>
              <a:t>he possible pairs are: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{apples, avocados</a:t>
            </a:r>
            <a:r>
              <a:rPr lang="en-IN" dirty="0" smtClean="0">
                <a:latin typeface="Arial Narrow" panose="020B0606020202030204" pitchFamily="34" charset="0"/>
              </a:rPr>
              <a:t>}, {</a:t>
            </a:r>
            <a:r>
              <a:rPr lang="en-IN" dirty="0">
                <a:latin typeface="Arial Narrow" panose="020B0606020202030204" pitchFamily="34" charset="0"/>
              </a:rPr>
              <a:t>apples, bacon}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{apples, blueberries</a:t>
            </a:r>
            <a:r>
              <a:rPr lang="en-IN" dirty="0" smtClean="0">
                <a:latin typeface="Arial Narrow" panose="020B0606020202030204" pitchFamily="34" charset="0"/>
              </a:rPr>
              <a:t>}, {</a:t>
            </a:r>
            <a:r>
              <a:rPr lang="en-IN" dirty="0">
                <a:latin typeface="Arial Narrow" panose="020B0606020202030204" pitchFamily="34" charset="0"/>
              </a:rPr>
              <a:t>apples, carrots}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{avocados, bacon</a:t>
            </a:r>
            <a:r>
              <a:rPr lang="en-IN" dirty="0" smtClean="0">
                <a:latin typeface="Arial Narrow" panose="020B0606020202030204" pitchFamily="34" charset="0"/>
              </a:rPr>
              <a:t>}, {</a:t>
            </a:r>
            <a:r>
              <a:rPr lang="en-IN" dirty="0">
                <a:latin typeface="Arial Narrow" panose="020B0606020202030204" pitchFamily="34" charset="0"/>
              </a:rPr>
              <a:t>avocados, blueberries</a:t>
            </a:r>
            <a:r>
              <a:rPr lang="en-IN" dirty="0" smtClean="0">
                <a:latin typeface="Arial Narrow" panose="020B0606020202030204" pitchFamily="34" charset="0"/>
              </a:rPr>
              <a:t>}, ……………</a:t>
            </a:r>
            <a:endParaRPr lang="en-IN" dirty="0">
              <a:latin typeface="Arial Narrow" panose="020B0606020202030204" pitchFamily="34" charset="0"/>
            </a:endParaRPr>
          </a:p>
          <a:p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5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 Rule- </a:t>
            </a:r>
            <a:r>
              <a:rPr lang="en-US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Discovering </a:t>
            </a:r>
            <a:r>
              <a:rPr lang="en-US" dirty="0"/>
              <a:t>interesting relationships which are present in large datasets.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objective is to find uncovered relationships using some strong rules.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rules are termed as </a:t>
            </a:r>
            <a:r>
              <a:rPr lang="en-US" b="1" dirty="0"/>
              <a:t>association rules </a:t>
            </a:r>
            <a:r>
              <a:rPr lang="en-US" dirty="0"/>
              <a:t>for frequent </a:t>
            </a:r>
            <a:r>
              <a:rPr lang="en-US" dirty="0" err="1"/>
              <a:t>itemsets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2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 Narrow" panose="020B0606020202030204" pitchFamily="34" charset="0"/>
              </a:rPr>
              <a:t>hash </a:t>
            </a:r>
            <a:r>
              <a:rPr lang="en-IN" dirty="0" smtClean="0">
                <a:latin typeface="Arial Narrow" panose="020B0606020202030204" pitchFamily="34" charset="0"/>
              </a:rPr>
              <a:t>function - </a:t>
            </a:r>
            <a:r>
              <a:rPr lang="en-US" dirty="0">
                <a:latin typeface="Arial Narrow" panose="020B0606020202030204" pitchFamily="34" charset="0"/>
              </a:rPr>
              <a:t>take the first letter in each item and put them together into a </a:t>
            </a:r>
            <a:r>
              <a:rPr lang="en-US" dirty="0" smtClean="0">
                <a:latin typeface="Arial Narrow" panose="020B0606020202030204" pitchFamily="34" charset="0"/>
              </a:rPr>
              <a:t>string.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latin typeface="Arial Narrow" panose="020B0606020202030204" pitchFamily="34" charset="0"/>
              </a:rPr>
              <a:t>Example</a:t>
            </a:r>
          </a:p>
          <a:p>
            <a:pPr>
              <a:spcBef>
                <a:spcPts val="600"/>
              </a:spcBef>
            </a:pPr>
            <a:r>
              <a:rPr lang="en-IN" dirty="0" smtClean="0">
                <a:latin typeface="Arial Narrow" panose="020B0606020202030204" pitchFamily="34" charset="0"/>
              </a:rPr>
              <a:t>{</a:t>
            </a:r>
            <a:r>
              <a:rPr lang="en-IN" dirty="0">
                <a:latin typeface="Arial Narrow" panose="020B0606020202030204" pitchFamily="34" charset="0"/>
              </a:rPr>
              <a:t>apples, avocados} → ‘aa’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{apples, bacon} → ‘ab’</a:t>
            </a:r>
            <a:br>
              <a:rPr lang="en-IN" dirty="0">
                <a:latin typeface="Arial Narrow" panose="020B0606020202030204" pitchFamily="34" charset="0"/>
              </a:rPr>
            </a:br>
            <a:r>
              <a:rPr lang="en-IN" dirty="0">
                <a:latin typeface="Arial Narrow" panose="020B0606020202030204" pitchFamily="34" charset="0"/>
              </a:rPr>
              <a:t>{apples, blueberries} → ‘ab</a:t>
            </a:r>
            <a:r>
              <a:rPr lang="en-IN" dirty="0" smtClean="0">
                <a:latin typeface="Arial Narrow" panose="020B0606020202030204" pitchFamily="34" charset="0"/>
              </a:rPr>
              <a:t>’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Step 3: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keep track of how many times each hash has </a:t>
            </a:r>
            <a:r>
              <a:rPr lang="en-US" dirty="0" smtClean="0">
                <a:latin typeface="Arial Narrow" panose="020B0606020202030204" pitchFamily="34" charset="0"/>
              </a:rPr>
              <a:t>appeared.</a:t>
            </a:r>
          </a:p>
          <a:p>
            <a:r>
              <a:rPr lang="en-US" dirty="0" smtClean="0">
                <a:latin typeface="Arial Narrow" panose="020B0606020202030204" pitchFamily="34" charset="0"/>
              </a:rPr>
              <a:t>The hash</a:t>
            </a:r>
            <a:r>
              <a:rPr lang="en-US" dirty="0">
                <a:latin typeface="Arial Narrow" panose="020B0606020202030204" pitchFamily="34" charset="0"/>
              </a:rPr>
              <a:t> </a:t>
            </a:r>
            <a:r>
              <a:rPr lang="en-US" i="1" dirty="0">
                <a:latin typeface="Arial Narrow" panose="020B0606020202030204" pitchFamily="34" charset="0"/>
              </a:rPr>
              <a:t>‘aa’</a:t>
            </a:r>
            <a:r>
              <a:rPr lang="en-US" dirty="0">
                <a:latin typeface="Arial Narrow" panose="020B0606020202030204" pitchFamily="34" charset="0"/>
              </a:rPr>
              <a:t> </a:t>
            </a:r>
            <a:r>
              <a:rPr lang="en-US" dirty="0" smtClean="0">
                <a:latin typeface="Arial Narrow" panose="020B0606020202030204" pitchFamily="34" charset="0"/>
              </a:rPr>
              <a:t> = 1</a:t>
            </a:r>
            <a:r>
              <a:rPr lang="en-US" dirty="0">
                <a:latin typeface="Arial Narrow" panose="020B0606020202030204" pitchFamily="34" charset="0"/>
              </a:rPr>
              <a:t>, and </a:t>
            </a:r>
            <a:r>
              <a:rPr lang="en-US" dirty="0" smtClean="0">
                <a:latin typeface="Arial Narrow" panose="020B0606020202030204" pitchFamily="34" charset="0"/>
              </a:rPr>
              <a:t>hash</a:t>
            </a:r>
            <a:r>
              <a:rPr lang="en-US" dirty="0">
                <a:latin typeface="Arial Narrow" panose="020B0606020202030204" pitchFamily="34" charset="0"/>
              </a:rPr>
              <a:t> </a:t>
            </a:r>
            <a:r>
              <a:rPr lang="en-US" i="1" dirty="0">
                <a:latin typeface="Arial Narrow" panose="020B0606020202030204" pitchFamily="34" charset="0"/>
              </a:rPr>
              <a:t>‘ab’</a:t>
            </a:r>
            <a:r>
              <a:rPr lang="en-US" dirty="0">
                <a:latin typeface="Arial Narrow" panose="020B0606020202030204" pitchFamily="34" charset="0"/>
              </a:rPr>
              <a:t> </a:t>
            </a:r>
            <a:r>
              <a:rPr lang="en-US" dirty="0" smtClean="0">
                <a:latin typeface="Arial Narrow" panose="020B0606020202030204" pitchFamily="34" charset="0"/>
              </a:rPr>
              <a:t>= 4.</a:t>
            </a:r>
          </a:p>
          <a:p>
            <a:r>
              <a:rPr lang="en-US" dirty="0" smtClean="0"/>
              <a:t>The </a:t>
            </a:r>
            <a:r>
              <a:rPr lang="en-US" dirty="0"/>
              <a:t>bucket count represents the maximum possible number of times that any pair that hashes to that bucket can appear in the dataset.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7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41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39" y="1452205"/>
            <a:ext cx="10005120" cy="47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679"/>
          <a:stretch/>
        </p:blipFill>
        <p:spPr>
          <a:xfrm>
            <a:off x="1261543" y="1412776"/>
            <a:ext cx="9581418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43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3" y="1412777"/>
            <a:ext cx="9384479" cy="47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6" y="1445544"/>
            <a:ext cx="9406780" cy="4406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30716" y="1445544"/>
            <a:ext cx="216024" cy="3272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FFFF00"/>
                </a:solidFill>
              </a:rPr>
              <a:t>2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03" y="1412777"/>
            <a:ext cx="9915862" cy="46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556792"/>
            <a:ext cx="9766820" cy="44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47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3" y="1474849"/>
            <a:ext cx="10179956" cy="48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48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089" y="373375"/>
            <a:ext cx="7868690" cy="2988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3433974"/>
            <a:ext cx="7210755" cy="31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49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94" y="1412777"/>
            <a:ext cx="8571233" cy="46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Market-Basket Problem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07522" name="Picture 2" descr="Image result for market basket analysi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1462087"/>
            <a:ext cx="593407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7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the following collection of 12 baskets. Each contains three of 6 items 1 through 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1,2,3} {2,3,47 {3,4,5} </a:t>
            </a:r>
            <a:r>
              <a:rPr lang="en-US" dirty="0" smtClean="0"/>
              <a:t>{4,5,6}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1,3,5} {2,4,6} {1,3,4}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2,4,5</a:t>
            </a:r>
            <a:r>
              <a:rPr lang="en-US" dirty="0" smtClean="0"/>
              <a:t>} {</a:t>
            </a:r>
            <a:r>
              <a:rPr lang="en-US" dirty="0"/>
              <a:t>3,5,6} {1,2,4}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2,3,5} {3,4,6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support threshold is 3. On the first pass of the PCY algorithm use a hash table with 11 buckets, and set {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} is hashed to buckets </a:t>
            </a:r>
            <a:r>
              <a:rPr lang="en-US" dirty="0" err="1"/>
              <a:t>i</a:t>
            </a:r>
            <a:r>
              <a:rPr lang="en-US" dirty="0"/>
              <a:t>*j mod </a:t>
            </a:r>
            <a:r>
              <a:rPr lang="en-US" dirty="0" smtClean="0"/>
              <a:t>10.</a:t>
            </a:r>
          </a:p>
          <a:p>
            <a:pPr marL="514350" indent="-514350">
              <a:buAutoNum type="romanLcPeriod"/>
            </a:pPr>
            <a:r>
              <a:rPr lang="en-US" dirty="0" smtClean="0"/>
              <a:t>Compute </a:t>
            </a:r>
            <a:r>
              <a:rPr lang="en-US" dirty="0"/>
              <a:t>the support for each item and each pair of </a:t>
            </a:r>
            <a:r>
              <a:rPr lang="en-US" dirty="0" smtClean="0"/>
              <a:t>items.</a:t>
            </a:r>
          </a:p>
          <a:p>
            <a:pPr marL="514350" indent="-514350">
              <a:buAutoNum type="romanLcPeriod"/>
            </a:pPr>
            <a:r>
              <a:rPr lang="en-US" smtClean="0"/>
              <a:t>Which </a:t>
            </a:r>
            <a:r>
              <a:rPr lang="en-US" dirty="0"/>
              <a:t>pairs hash to which buckets?</a:t>
            </a:r>
            <a:endParaRPr lang="en-US" dirty="0" smtClean="0"/>
          </a:p>
          <a:p>
            <a:pPr marL="514350" indent="-514350">
              <a:buAutoNum type="romanLcPeriod"/>
            </a:pPr>
            <a:r>
              <a:rPr lang="en-US" smtClean="0"/>
              <a:t>Which </a:t>
            </a:r>
            <a:r>
              <a:rPr lang="en-US" dirty="0"/>
              <a:t>buckets are frequent</a:t>
            </a:r>
            <a:r>
              <a:rPr lang="en-US" dirty="0" smtClean="0"/>
              <a:t>?</a:t>
            </a:r>
          </a:p>
          <a:p>
            <a:pPr marL="514350" indent="-514350">
              <a:buAutoNum type="romanLcPeriod"/>
            </a:pPr>
            <a:r>
              <a:rPr lang="en-US" dirty="0" smtClean="0"/>
              <a:t>Which </a:t>
            </a:r>
            <a:r>
              <a:rPr lang="en-US" dirty="0"/>
              <a:t>pairs are counted on the second pass of the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9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4C99D79-8A4B-4031-B1E0-AF26F8EDF2BC}" type="slidenum">
              <a:rPr lang="en-IN" smtClean="0"/>
              <a:pPr/>
              <a:t>51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989956" y="2204864"/>
            <a:ext cx="715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0066"/>
                </a:solidFill>
                <a:latin typeface="Tw Cen MT Condensed Extra Bold" panose="020B0803020202020204" pitchFamily="34" charset="0"/>
              </a:rPr>
              <a:t>Thank You</a:t>
            </a:r>
            <a:endParaRPr lang="en-IN" sz="8000" dirty="0">
              <a:solidFill>
                <a:srgbClr val="FF0066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Market - Basket Analysis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To learn more about the buying patterns of the customers </a:t>
            </a:r>
          </a:p>
          <a:p>
            <a:r>
              <a:rPr lang="en-US" altLang="en-US" dirty="0" smtClean="0"/>
              <a:t>Helps: plan marketing, advertising strategies, design of new catalogs, etc.</a:t>
            </a:r>
          </a:p>
          <a:p>
            <a:r>
              <a:rPr lang="en-US" altLang="en-US" dirty="0" smtClean="0"/>
              <a:t>Universe as the set of items available at the store. Each item has a Boolean variable (present/absence)</a:t>
            </a:r>
          </a:p>
          <a:p>
            <a:r>
              <a:rPr lang="en-US" altLang="en-US" dirty="0" smtClean="0"/>
              <a:t>This </a:t>
            </a:r>
            <a:r>
              <a:rPr lang="en-US" altLang="en-US" dirty="0" err="1" smtClean="0"/>
              <a:t>boolean</a:t>
            </a:r>
            <a:r>
              <a:rPr lang="en-US" altLang="en-US" dirty="0" smtClean="0"/>
              <a:t> vector can be analyzed for buying patterns – association rules:</a:t>
            </a:r>
          </a:p>
          <a:p>
            <a:pPr lvl="1"/>
            <a:r>
              <a:rPr lang="en-US" altLang="en-US" dirty="0" smtClean="0"/>
              <a:t>Computer </a:t>
            </a:r>
            <a:r>
              <a:rPr lang="en-US" altLang="en-US" dirty="0" smtClean="0">
                <a:sym typeface="Wingdings" panose="05000000000000000000" pitchFamily="2" charset="2"/>
              </a:rPr>
              <a:t> </a:t>
            </a:r>
            <a:r>
              <a:rPr lang="en-US" altLang="en-US" dirty="0" smtClean="0"/>
              <a:t>  </a:t>
            </a:r>
            <a:r>
              <a:rPr lang="en-US" altLang="en-US" dirty="0" err="1" smtClean="0"/>
              <a:t>antivirus_software</a:t>
            </a:r>
            <a:r>
              <a:rPr lang="en-US" altLang="en-US" dirty="0" smtClean="0"/>
              <a:t>  [support = 1%, confidence = 50%] </a:t>
            </a:r>
          </a:p>
          <a:p>
            <a:pPr lvl="1"/>
            <a:r>
              <a:rPr lang="en-US" altLang="en-US" dirty="0" smtClean="0"/>
              <a:t>min. support threshold &amp; min. confidence threshold – set by domain experts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3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Basic Concepts: Frequent Patterns and Association Rules</a:t>
            </a:r>
            <a:endParaRPr lang="en-US" dirty="0"/>
          </a:p>
        </p:txBody>
      </p:sp>
      <p:sp>
        <p:nvSpPr>
          <p:cNvPr id="1527811" name="Rectangle 3"/>
          <p:cNvSpPr>
            <a:spLocks noGrp="1" noChangeArrowheads="1"/>
          </p:cNvSpPr>
          <p:nvPr>
            <p:ph idx="1"/>
          </p:nvPr>
        </p:nvSpPr>
        <p:spPr>
          <a:xfrm>
            <a:off x="5561011" y="1412777"/>
            <a:ext cx="5390647" cy="4968552"/>
          </a:xfrm>
        </p:spPr>
        <p:txBody>
          <a:bodyPr/>
          <a:lstStyle/>
          <a:p>
            <a:r>
              <a:rPr lang="en-US" sz="2000" dirty="0" err="1" smtClean="0"/>
              <a:t>Itemset</a:t>
            </a:r>
            <a:r>
              <a:rPr lang="en-US" sz="2000" dirty="0" smtClean="0"/>
              <a:t> I = {I1, …, </a:t>
            </a:r>
            <a:r>
              <a:rPr lang="en-US" sz="2000" dirty="0" err="1" smtClean="0"/>
              <a:t>Ik</a:t>
            </a:r>
            <a:r>
              <a:rPr lang="en-US" sz="2000" dirty="0" smtClean="0"/>
              <a:t>}</a:t>
            </a:r>
          </a:p>
          <a:p>
            <a:r>
              <a:rPr lang="en-US" sz="2000" dirty="0" smtClean="0"/>
              <a:t>Find all the rules A</a:t>
            </a:r>
            <a:r>
              <a:rPr lang="en-US" sz="2000" dirty="0" smtClean="0">
                <a:sym typeface="Wingdings" pitchFamily="2" charset="2"/>
              </a:rPr>
              <a:t> B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/>
              <a:t>with minimum support and confidence</a:t>
            </a:r>
            <a:endParaRPr lang="en-US" sz="2000" dirty="0" smtClean="0">
              <a:sym typeface="Symbol" pitchFamily="18" charset="2"/>
            </a:endParaRPr>
          </a:p>
          <a:p>
            <a:pPr lvl="1"/>
            <a:r>
              <a:rPr lang="en-US" dirty="0" smtClean="0">
                <a:sym typeface="Symbol" pitchFamily="18" charset="2"/>
              </a:rPr>
              <a:t>support, s, probability that a transaction contains P(AB)</a:t>
            </a:r>
          </a:p>
          <a:p>
            <a:pPr lvl="1"/>
            <a:r>
              <a:rPr lang="en-US" dirty="0" smtClean="0">
                <a:sym typeface="Symbol" pitchFamily="18" charset="2"/>
              </a:rPr>
              <a:t>confidence, c, conditional probability that a transaction having A also contains B.           Or,  P(B|A)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945184" y="4423506"/>
            <a:ext cx="4876800" cy="21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i="1" dirty="0">
                <a:latin typeface="Tahoma" panose="020B0604030504040204" pitchFamily="34" charset="0"/>
              </a:rPr>
              <a:t>Let  </a:t>
            </a:r>
            <a:r>
              <a:rPr lang="en-US" altLang="en-US" sz="2000" i="1" dirty="0" err="1">
                <a:latin typeface="Tahoma" panose="020B0604030504040204" pitchFamily="34" charset="0"/>
              </a:rPr>
              <a:t>sup</a:t>
            </a:r>
            <a:r>
              <a:rPr lang="en-US" altLang="en-US" sz="2000" i="1" baseline="-25000" dirty="0" err="1">
                <a:latin typeface="Tahoma" panose="020B0604030504040204" pitchFamily="34" charset="0"/>
              </a:rPr>
              <a:t>min</a:t>
            </a:r>
            <a:r>
              <a:rPr lang="en-US" altLang="en-US" sz="2000" i="1" dirty="0">
                <a:latin typeface="Tahoma" panose="020B0604030504040204" pitchFamily="34" charset="0"/>
              </a:rPr>
              <a:t> = 50%,  </a:t>
            </a:r>
            <a:r>
              <a:rPr lang="en-US" altLang="en-US" sz="2000" i="1" dirty="0" err="1">
                <a:latin typeface="Tahoma" panose="020B0604030504040204" pitchFamily="34" charset="0"/>
              </a:rPr>
              <a:t>conf</a:t>
            </a:r>
            <a:r>
              <a:rPr lang="en-US" altLang="en-US" sz="2000" i="1" baseline="-25000" dirty="0" err="1">
                <a:latin typeface="Tahoma" panose="020B0604030504040204" pitchFamily="34" charset="0"/>
              </a:rPr>
              <a:t>min</a:t>
            </a:r>
            <a:r>
              <a:rPr lang="en-US" altLang="en-US" sz="2000" i="1" dirty="0">
                <a:latin typeface="Tahoma" panose="020B0604030504040204" pitchFamily="34" charset="0"/>
              </a:rPr>
              <a:t> = 50%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i="1" dirty="0">
                <a:latin typeface="Tahoma" panose="020B0604030504040204" pitchFamily="34" charset="0"/>
              </a:rPr>
              <a:t>Freq. </a:t>
            </a:r>
            <a:r>
              <a:rPr lang="en-US" altLang="en-US" sz="2000" i="1" dirty="0" smtClean="0">
                <a:latin typeface="Tahoma" panose="020B0604030504040204" pitchFamily="34" charset="0"/>
              </a:rPr>
              <a:t>Pattern: </a:t>
            </a:r>
            <a:r>
              <a:rPr lang="en-US" altLang="en-US" sz="2000" dirty="0">
                <a:latin typeface="Tahoma" panose="020B0604030504040204" pitchFamily="34" charset="0"/>
              </a:rPr>
              <a:t>{</a:t>
            </a:r>
            <a:r>
              <a:rPr lang="en-US" altLang="en-US" sz="2000" i="1" dirty="0">
                <a:latin typeface="Tahoma" panose="020B0604030504040204" pitchFamily="34" charset="0"/>
              </a:rPr>
              <a:t>A:3, B:3, D:4, E:3, AD:3</a:t>
            </a:r>
            <a:r>
              <a:rPr lang="en-US" altLang="en-US" sz="2000" dirty="0"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u="sng" dirty="0">
                <a:latin typeface="Tahoma" panose="020B0604030504040204" pitchFamily="34" charset="0"/>
              </a:rPr>
              <a:t>Association rules: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latin typeface="Tahoma" panose="020B0604030504040204" pitchFamily="34" charset="0"/>
              </a:rPr>
              <a:t>A </a:t>
            </a:r>
            <a:r>
              <a:rPr lang="en-US" altLang="en-US" sz="1800" dirty="0">
                <a:latin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 D  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60%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, 100%),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  s</a:t>
            </a:r>
            <a:r>
              <a:rPr lang="en-US" altLang="en-US" sz="18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= </a:t>
            </a:r>
            <a:r>
              <a:rPr lang="en-US" altLang="en-US" sz="1800" smtClean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1800" baseline="-25000" smtClean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A,D</a:t>
            </a:r>
            <a:r>
              <a:rPr lang="en-US" altLang="en-US" sz="1800" smtClean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/N*100</a:t>
            </a:r>
            <a:r>
              <a:rPr lang="en-US" altLang="en-US" sz="1800" smtClean="0">
                <a:latin typeface="Tahoma" panose="020B0604030504040204" pitchFamily="34" charset="0"/>
                <a:sym typeface="Symbol" panose="05050102010706020507" pitchFamily="18" charset="2"/>
              </a:rPr>
              <a:t>,        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c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= </a:t>
            </a:r>
            <a:r>
              <a:rPr lang="en-US" altLang="en-US" sz="1800" smtClean="0">
                <a:latin typeface="Tahoma" panose="020B060403050404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1800" baseline="-25000" smtClean="0">
                <a:latin typeface="Tahoma" panose="020B0604030504040204" pitchFamily="34" charset="0"/>
                <a:sym typeface="Symbol" panose="05050102010706020507" pitchFamily="18" charset="2"/>
              </a:rPr>
              <a:t>A,D </a:t>
            </a:r>
            <a:r>
              <a:rPr lang="en-US" altLang="en-US" sz="1800" smtClean="0">
                <a:latin typeface="Tahoma" panose="020B0604030504040204" pitchFamily="34" charset="0"/>
                <a:sym typeface="Symbol" panose="05050102010706020507" pitchFamily="18" charset="2"/>
              </a:rPr>
              <a:t>/N</a:t>
            </a:r>
            <a:r>
              <a:rPr lang="en-US" altLang="en-US" sz="1800" baseline="-25000" smtClean="0">
                <a:latin typeface="Tahoma" panose="020B0604030504040204" pitchFamily="34" charset="0"/>
                <a:sym typeface="Symbol" panose="05050102010706020507" pitchFamily="18" charset="2"/>
              </a:rPr>
              <a:t>A</a:t>
            </a:r>
            <a:r>
              <a:rPr lang="en-US" altLang="en-US" sz="1800" smtClean="0">
                <a:latin typeface="Tahoma" panose="020B0604030504040204" pitchFamily="34" charset="0"/>
                <a:sym typeface="Symbol" panose="05050102010706020507" pitchFamily="18" charset="2"/>
              </a:rPr>
              <a:t>*100</a:t>
            </a:r>
            <a:endParaRPr lang="en-US" altLang="en-US" sz="18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latin typeface="Tahoma" panose="020B0604030504040204" pitchFamily="34" charset="0"/>
              </a:rPr>
              <a:t>D </a:t>
            </a:r>
            <a:r>
              <a:rPr lang="en-US" altLang="en-US" sz="1800" dirty="0">
                <a:latin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 A  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(60%, 75%)</a:t>
            </a:r>
            <a:endParaRPr lang="en-US" altLang="en-US" sz="1800" baseline="-250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1577972" y="3844764"/>
            <a:ext cx="4038600" cy="2869596"/>
            <a:chOff x="240" y="2352"/>
            <a:chExt cx="2544" cy="1666"/>
          </a:xfrm>
        </p:grpSpPr>
        <p:sp>
          <p:nvSpPr>
            <p:cNvPr id="27680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Arial" charset="0"/>
              </a:endParaRPr>
            </a:p>
          </p:txBody>
        </p:sp>
        <p:sp>
          <p:nvSpPr>
            <p:cNvPr id="23582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3200">
                <a:latin typeface="Tahoma" panose="020B0604030504040204" pitchFamily="34" charset="0"/>
              </a:endParaRPr>
            </a:p>
          </p:txBody>
        </p:sp>
        <p:sp>
          <p:nvSpPr>
            <p:cNvPr id="23583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Line 10"/>
            <p:cNvSpPr>
              <a:spLocks noChangeShapeType="1"/>
            </p:cNvSpPr>
            <p:nvPr/>
          </p:nvSpPr>
          <p:spPr bwMode="auto">
            <a:xfrm flipH="1" flipV="1">
              <a:off x="1296" y="2688"/>
              <a:ext cx="144" cy="43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9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170981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170981"/>
                  </a:solidFill>
                  <a:latin typeface="Times New Roman" panose="02020603050405020304" pitchFamily="18" charset="0"/>
                </a:rPr>
                <a:t>buys jam</a:t>
              </a:r>
              <a:endParaRPr lang="en-US" altLang="en-US" sz="2400" u="sng" dirty="0">
                <a:solidFill>
                  <a:srgbClr val="17098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87" name="Text Box 12"/>
            <p:cNvSpPr txBox="1">
              <a:spLocks noChangeArrowheads="1"/>
            </p:cNvSpPr>
            <p:nvPr/>
          </p:nvSpPr>
          <p:spPr bwMode="auto">
            <a:xfrm>
              <a:off x="576" y="2352"/>
              <a:ext cx="1041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buys both</a:t>
              </a:r>
              <a:endParaRPr lang="en-US" altLang="en-US" sz="2400" u="sng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88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82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buys bread</a:t>
              </a:r>
              <a:endParaRPr lang="en-US" altLang="en-US" sz="2400" u="sng">
                <a:latin typeface="Times New Roman" panose="02020603050405020304" pitchFamily="18" charset="0"/>
              </a:endParaRPr>
            </a:p>
          </p:txBody>
        </p:sp>
        <p:sp>
          <p:nvSpPr>
            <p:cNvPr id="27688" name="Rectangle 14"/>
            <p:cNvSpPr>
              <a:spLocks noChangeArrowheads="1"/>
            </p:cNvSpPr>
            <p:nvPr/>
          </p:nvSpPr>
          <p:spPr bwMode="auto">
            <a:xfrm>
              <a:off x="240" y="2361"/>
              <a:ext cx="2400" cy="1657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Arial" charset="0"/>
              </a:endParaRPr>
            </a:p>
          </p:txBody>
        </p:sp>
      </p:grpSp>
      <p:graphicFrame>
        <p:nvGraphicFramePr>
          <p:cNvPr id="1527823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87653"/>
              </p:ext>
            </p:extLst>
          </p:nvPr>
        </p:nvGraphicFramePr>
        <p:xfrm>
          <a:off x="1600988" y="1466300"/>
          <a:ext cx="3733800" cy="2130432"/>
        </p:xfrm>
        <a:graphic>
          <a:graphicData uri="http://schemas.openxmlformats.org/drawingml/2006/table">
            <a:tbl>
              <a:tblPr/>
              <a:tblGrid>
                <a:gridCol w="20574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ahoma" pitchFamily="34" charset="0"/>
                        </a:rPr>
                        <a:t>Transaction-id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D, 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E, F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D, E, F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5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Association Rule Mining –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039937" y="1431926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0C6D9C"/>
                </a:solidFill>
              </a:rPr>
              <a:t>Market-Basket transactions</a:t>
            </a:r>
          </a:p>
        </p:txBody>
      </p:sp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1963737" y="2041526"/>
          <a:ext cx="4343400" cy="253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Document" r:id="rId3" imgW="3433292" imgH="1998228" progId="Word.Document.8">
                  <p:embed/>
                </p:oleObj>
              </mc:Choice>
              <mc:Fallback>
                <p:oleObj name="Document" r:id="rId3" imgW="3433292" imgH="19982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7" y="2041526"/>
                        <a:ext cx="4343400" cy="253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611937" y="1660526"/>
            <a:ext cx="381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Example of Association Rules</a:t>
            </a:r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7069137" y="2270125"/>
            <a:ext cx="3276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{Diaper} </a:t>
            </a:r>
            <a:r>
              <a:rPr lang="en-US" altLang="en-US" sz="1800">
                <a:sym typeface="Symbol" panose="05050102010706020507" pitchFamily="18" charset="2"/>
              </a:rPr>
              <a:t> {Beer},</a:t>
            </a:r>
            <a:br>
              <a:rPr lang="en-US" altLang="en-US" sz="1800">
                <a:sym typeface="Symbol" panose="05050102010706020507" pitchFamily="18" charset="2"/>
              </a:rPr>
            </a:br>
            <a:r>
              <a:rPr lang="en-US" altLang="en-US" sz="1800">
                <a:sym typeface="Symbol" panose="05050102010706020507" pitchFamily="18" charset="2"/>
              </a:rPr>
              <a:t>{Milk, Bread}  {Eggs,Coke},</a:t>
            </a:r>
            <a:br>
              <a:rPr lang="en-US" altLang="en-US" sz="1800">
                <a:sym typeface="Symbol" panose="05050102010706020507" pitchFamily="18" charset="2"/>
              </a:rPr>
            </a:br>
            <a:r>
              <a:rPr lang="en-US" altLang="en-US" sz="1800">
                <a:sym typeface="Symbol" panose="05050102010706020507" pitchFamily="18" charset="2"/>
              </a:rPr>
              <a:t>{Beer, Bread}  {Milk},</a:t>
            </a:r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6611937" y="3565526"/>
            <a:ext cx="403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Implication means co-occurrence, not causality!</a:t>
            </a:r>
          </a:p>
        </p:txBody>
      </p:sp>
    </p:spTree>
    <p:extLst>
      <p:ext uri="{BB962C8B-B14F-4D97-AF65-F5344CB8AC3E}">
        <p14:creationId xmlns:p14="http://schemas.microsoft.com/office/powerpoint/2010/main" val="299855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Definition: Frequent </a:t>
            </a:r>
            <a:r>
              <a:rPr lang="en-US" altLang="en-US" dirty="0" err="1"/>
              <a:t>Itemset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err="1"/>
              <a:t>Itemset</a:t>
            </a:r>
            <a:endParaRPr lang="en-US" altLang="en-US" dirty="0"/>
          </a:p>
          <a:p>
            <a:pPr lvl="1"/>
            <a:r>
              <a:rPr lang="en-US" altLang="en-US" dirty="0"/>
              <a:t>A collection of one or more items</a:t>
            </a:r>
          </a:p>
          <a:p>
            <a:pPr lvl="2"/>
            <a:r>
              <a:rPr lang="en-US" altLang="en-US" dirty="0"/>
              <a:t>Example: {Milk, Bread, Diaper}</a:t>
            </a:r>
          </a:p>
          <a:p>
            <a:pPr lvl="1"/>
            <a:r>
              <a:rPr lang="en-US" altLang="en-US" dirty="0"/>
              <a:t>k-</a:t>
            </a:r>
            <a:r>
              <a:rPr lang="en-US" altLang="en-US" dirty="0" err="1"/>
              <a:t>itemset</a:t>
            </a:r>
            <a:endParaRPr lang="en-US" altLang="en-US" dirty="0"/>
          </a:p>
          <a:p>
            <a:pPr lvl="2"/>
            <a:r>
              <a:rPr lang="en-US" altLang="en-US" dirty="0"/>
              <a:t>An </a:t>
            </a:r>
            <a:r>
              <a:rPr lang="en-US" altLang="en-US" dirty="0" err="1"/>
              <a:t>itemset</a:t>
            </a:r>
            <a:r>
              <a:rPr lang="en-US" altLang="en-US" dirty="0"/>
              <a:t> that contains k items</a:t>
            </a:r>
          </a:p>
          <a:p>
            <a:r>
              <a:rPr lang="en-US" altLang="en-US" dirty="0"/>
              <a:t>Support count (</a:t>
            </a:r>
            <a:r>
              <a:rPr lang="en-US" altLang="en-US" dirty="0">
                <a:sym typeface="Symbol" panose="05050102010706020507" pitchFamily="18" charset="2"/>
              </a:rPr>
              <a:t>)</a:t>
            </a:r>
          </a:p>
          <a:p>
            <a:pPr lvl="1"/>
            <a:r>
              <a:rPr lang="en-US" altLang="en-US" dirty="0"/>
              <a:t>Frequency of occurrence of an </a:t>
            </a:r>
            <a:r>
              <a:rPr lang="en-US" altLang="en-US" dirty="0" err="1"/>
              <a:t>itemset</a:t>
            </a:r>
            <a:endParaRPr lang="en-US" altLang="en-US" dirty="0"/>
          </a:p>
          <a:p>
            <a:pPr lvl="1"/>
            <a:r>
              <a:rPr lang="en-US" altLang="en-US" dirty="0"/>
              <a:t>E.g.   </a:t>
            </a:r>
            <a:r>
              <a:rPr lang="en-US" altLang="en-US" dirty="0">
                <a:sym typeface="Symbol" panose="05050102010706020507" pitchFamily="18" charset="2"/>
              </a:rPr>
              <a:t>({Milk, </a:t>
            </a:r>
            <a:r>
              <a:rPr lang="en-US" altLang="en-US" dirty="0" err="1">
                <a:sym typeface="Symbol" panose="05050102010706020507" pitchFamily="18" charset="2"/>
              </a:rPr>
              <a:t>Bread,Diaper</a:t>
            </a:r>
            <a:r>
              <a:rPr lang="en-US" altLang="en-US" dirty="0">
                <a:sym typeface="Symbol" panose="05050102010706020507" pitchFamily="18" charset="2"/>
              </a:rPr>
              <a:t>}) = 2 </a:t>
            </a:r>
            <a:endParaRPr lang="en-US" altLang="en-US" dirty="0"/>
          </a:p>
          <a:p>
            <a:r>
              <a:rPr lang="en-US" altLang="en-US" dirty="0"/>
              <a:t>Support</a:t>
            </a:r>
          </a:p>
          <a:p>
            <a:pPr lvl="1"/>
            <a:r>
              <a:rPr lang="en-US" altLang="en-US" dirty="0"/>
              <a:t>Fraction of transactions that contain an </a:t>
            </a:r>
            <a:r>
              <a:rPr lang="en-US" altLang="en-US" dirty="0" err="1"/>
              <a:t>itemset</a:t>
            </a:r>
            <a:endParaRPr lang="en-US" altLang="en-US" dirty="0"/>
          </a:p>
          <a:p>
            <a:pPr lvl="1"/>
            <a:r>
              <a:rPr lang="en-US" altLang="en-US" dirty="0"/>
              <a:t>E.g.   s({Milk, Bread, Diaper}) = 2/5</a:t>
            </a:r>
          </a:p>
          <a:p>
            <a:r>
              <a:rPr lang="en-US" altLang="en-US" dirty="0"/>
              <a:t>Frequent </a:t>
            </a:r>
            <a:r>
              <a:rPr lang="en-US" altLang="en-US" dirty="0" err="1"/>
              <a:t>Itemset</a:t>
            </a:r>
            <a:endParaRPr lang="en-US" altLang="en-US" dirty="0"/>
          </a:p>
          <a:p>
            <a:pPr lvl="1"/>
            <a:r>
              <a:rPr lang="en-US" altLang="en-US" dirty="0"/>
              <a:t>An </a:t>
            </a:r>
            <a:r>
              <a:rPr lang="en-US" altLang="en-US" dirty="0" err="1"/>
              <a:t>itemset</a:t>
            </a:r>
            <a:r>
              <a:rPr lang="en-US" altLang="en-US" dirty="0"/>
              <a:t> whose support is greater than or equal to a </a:t>
            </a:r>
            <a:r>
              <a:rPr lang="en-US" altLang="en-US" dirty="0" err="1"/>
              <a:t>minsup</a:t>
            </a:r>
            <a:r>
              <a:rPr lang="en-US" altLang="en-US" dirty="0"/>
              <a:t> threshold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9</a:t>
            </a:fld>
            <a:endParaRPr lang="en-IN" dirty="0"/>
          </a:p>
        </p:txBody>
      </p:sp>
      <p:graphicFrame>
        <p:nvGraphicFramePr>
          <p:cNvPr id="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82785"/>
              </p:ext>
            </p:extLst>
          </p:nvPr>
        </p:nvGraphicFramePr>
        <p:xfrm>
          <a:off x="6327684" y="1628800"/>
          <a:ext cx="4623975" cy="277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Document" r:id="rId3" imgW="3359338" imgH="2015504" progId="Word.Document.8">
                  <p:embed/>
                </p:oleObj>
              </mc:Choice>
              <mc:Fallback>
                <p:oleObj name="Document" r:id="rId3" imgW="3359338" imgH="20155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684" y="1628800"/>
                        <a:ext cx="4623975" cy="2775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5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4919</TotalTime>
  <Words>2264</Words>
  <Application>Microsoft Office PowerPoint</Application>
  <PresentationFormat>Custom</PresentationFormat>
  <Paragraphs>455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Arial</vt:lpstr>
      <vt:lpstr>Arial Narrow</vt:lpstr>
      <vt:lpstr>Bookman Old Style</vt:lpstr>
      <vt:lpstr>Calibri</vt:lpstr>
      <vt:lpstr>Century Schoolbook</vt:lpstr>
      <vt:lpstr>Constantia</vt:lpstr>
      <vt:lpstr>Monotype Sorts</vt:lpstr>
      <vt:lpstr>Symbol</vt:lpstr>
      <vt:lpstr>Tahoma</vt:lpstr>
      <vt:lpstr>Times New Roman</vt:lpstr>
      <vt:lpstr>Tw Cen MT Condensed Extra Bold</vt:lpstr>
      <vt:lpstr>Verdana</vt:lpstr>
      <vt:lpstr>Wingdings</vt:lpstr>
      <vt:lpstr>Wingdings 2</vt:lpstr>
      <vt:lpstr>View</vt:lpstr>
      <vt:lpstr>Document</vt:lpstr>
      <vt:lpstr>Equation</vt:lpstr>
      <vt:lpstr>VISIO</vt:lpstr>
      <vt:lpstr>Visio</vt:lpstr>
      <vt:lpstr>Module  6: Largescale ML - Frequent Itemset</vt:lpstr>
      <vt:lpstr>Agenda</vt:lpstr>
      <vt:lpstr>Introduction</vt:lpstr>
      <vt:lpstr>Association Rule- Overview</vt:lpstr>
      <vt:lpstr>Market-Basket Problem</vt:lpstr>
      <vt:lpstr>Market - Basket Analysis</vt:lpstr>
      <vt:lpstr>Basic Concepts: Frequent Patterns and Association Rules</vt:lpstr>
      <vt:lpstr>Association Rule Mining – Example 2</vt:lpstr>
      <vt:lpstr>Definition: Frequent Itemset</vt:lpstr>
      <vt:lpstr>Association Rule : Example</vt:lpstr>
      <vt:lpstr>Association Rule Mining Task</vt:lpstr>
      <vt:lpstr>Mining Association Rules</vt:lpstr>
      <vt:lpstr>Mining Association Rules</vt:lpstr>
      <vt:lpstr>Frequent Itemset Generation</vt:lpstr>
      <vt:lpstr>Frequent Itemset Generation</vt:lpstr>
      <vt:lpstr>Computational Complexity</vt:lpstr>
      <vt:lpstr>Frequent Itemset Generation Strategies</vt:lpstr>
      <vt:lpstr>Apriori Algorithm</vt:lpstr>
      <vt:lpstr>Methods for Mining Frequent Patterns</vt:lpstr>
      <vt:lpstr>Illustrating Apriori Principle</vt:lpstr>
      <vt:lpstr>PowerPoint Presentation</vt:lpstr>
      <vt:lpstr>The Apriori Algorithm</vt:lpstr>
      <vt:lpstr>Reducing Number of Comparisons</vt:lpstr>
      <vt:lpstr>Computing Interestingness Measure</vt:lpstr>
      <vt:lpstr>Drawback of Confidence</vt:lpstr>
      <vt:lpstr>Example 2</vt:lpstr>
      <vt:lpstr>Interestingness Measure: Correlations (Lift)</vt:lpstr>
      <vt:lpstr>Statistical-based Measures</vt:lpstr>
      <vt:lpstr>Example: Lift/Interest</vt:lpstr>
      <vt:lpstr>Drawback of Lift &amp; Interest</vt:lpstr>
      <vt:lpstr>Counting Frequent Items in a Stream</vt:lpstr>
      <vt:lpstr>Introduction</vt:lpstr>
      <vt:lpstr>The Frequent Items Problem</vt:lpstr>
      <vt:lpstr>Why Frequent Items?</vt:lpstr>
      <vt:lpstr>Data Stream Models</vt:lpstr>
      <vt:lpstr>Park-Chen-Yu (PCY) Algorithm</vt:lpstr>
      <vt:lpstr>Introduction</vt:lpstr>
      <vt:lpstr>A Key Intuition</vt:lpstr>
      <vt:lpstr>Example</vt:lpstr>
      <vt:lpstr>Contd.</vt:lpstr>
      <vt:lpstr>Concept</vt:lpstr>
      <vt:lpstr>PCY Algorithm</vt:lpstr>
      <vt:lpstr>Example</vt:lpstr>
      <vt:lpstr>Step 1</vt:lpstr>
      <vt:lpstr>Step 2</vt:lpstr>
      <vt:lpstr>Step 3</vt:lpstr>
      <vt:lpstr>Step 4</vt:lpstr>
      <vt:lpstr>Step 5</vt:lpstr>
      <vt:lpstr>Exercise</vt:lpstr>
      <vt:lpstr>Exercise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173</cp:revision>
  <dcterms:created xsi:type="dcterms:W3CDTF">2024-08-14T04:47:15Z</dcterms:created>
  <dcterms:modified xsi:type="dcterms:W3CDTF">2025-02-10T07:39:55Z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